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92"/>
  </p:notesMasterIdLst>
  <p:sldIdLst>
    <p:sldId id="256" r:id="rId2"/>
    <p:sldId id="264" r:id="rId3"/>
    <p:sldId id="368" r:id="rId4"/>
    <p:sldId id="313" r:id="rId5"/>
    <p:sldId id="259" r:id="rId6"/>
    <p:sldId id="317" r:id="rId7"/>
    <p:sldId id="319" r:id="rId8"/>
    <p:sldId id="318" r:id="rId9"/>
    <p:sldId id="349" r:id="rId10"/>
    <p:sldId id="320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9" r:id="rId31"/>
    <p:sldId id="400" r:id="rId32"/>
    <p:sldId id="261" r:id="rId33"/>
    <p:sldId id="353" r:id="rId34"/>
    <p:sldId id="352" r:id="rId35"/>
    <p:sldId id="336" r:id="rId36"/>
    <p:sldId id="355" r:id="rId37"/>
    <p:sldId id="356" r:id="rId38"/>
    <p:sldId id="360" r:id="rId39"/>
    <p:sldId id="401" r:id="rId40"/>
    <p:sldId id="402" r:id="rId41"/>
    <p:sldId id="361" r:id="rId42"/>
    <p:sldId id="362" r:id="rId43"/>
    <p:sldId id="363" r:id="rId44"/>
    <p:sldId id="369" r:id="rId45"/>
    <p:sldId id="364" r:id="rId46"/>
    <p:sldId id="365" r:id="rId47"/>
    <p:sldId id="367" r:id="rId48"/>
    <p:sldId id="314" r:id="rId49"/>
    <p:sldId id="351" r:id="rId50"/>
    <p:sldId id="354" r:id="rId51"/>
    <p:sldId id="284" r:id="rId52"/>
    <p:sldId id="263" r:id="rId53"/>
    <p:sldId id="265" r:id="rId54"/>
    <p:sldId id="286" r:id="rId55"/>
    <p:sldId id="288" r:id="rId56"/>
    <p:sldId id="289" r:id="rId57"/>
    <p:sldId id="290" r:id="rId58"/>
    <p:sldId id="291" r:id="rId59"/>
    <p:sldId id="370" r:id="rId60"/>
    <p:sldId id="297" r:id="rId61"/>
    <p:sldId id="376" r:id="rId62"/>
    <p:sldId id="299" r:id="rId63"/>
    <p:sldId id="300" r:id="rId64"/>
    <p:sldId id="301" r:id="rId65"/>
    <p:sldId id="302" r:id="rId66"/>
    <p:sldId id="305" r:id="rId67"/>
    <p:sldId id="306" r:id="rId68"/>
    <p:sldId id="377" r:id="rId69"/>
    <p:sldId id="378" r:id="rId70"/>
    <p:sldId id="296" r:id="rId71"/>
    <p:sldId id="298" r:id="rId72"/>
    <p:sldId id="303" r:id="rId73"/>
    <p:sldId id="292" r:id="rId74"/>
    <p:sldId id="371" r:id="rId75"/>
    <p:sldId id="374" r:id="rId76"/>
    <p:sldId id="304" r:id="rId77"/>
    <p:sldId id="294" r:id="rId78"/>
    <p:sldId id="308" r:id="rId79"/>
    <p:sldId id="309" r:id="rId80"/>
    <p:sldId id="311" r:id="rId81"/>
    <p:sldId id="373" r:id="rId82"/>
    <p:sldId id="375" r:id="rId83"/>
    <p:sldId id="307" r:id="rId84"/>
    <p:sldId id="293" r:id="rId85"/>
    <p:sldId id="295" r:id="rId86"/>
    <p:sldId id="310" r:id="rId87"/>
    <p:sldId id="285" r:id="rId88"/>
    <p:sldId id="267" r:id="rId89"/>
    <p:sldId id="266" r:id="rId90"/>
    <p:sldId id="279" r:id="rId91"/>
  </p:sldIdLst>
  <p:sldSz cx="9144000" cy="5143500" type="screen16x9"/>
  <p:notesSz cx="6858000" cy="9144000"/>
  <p:embeddedFontLst>
    <p:embeddedFont>
      <p:font typeface="Raleway ExtraBold" panose="020B0604020202020204" charset="0"/>
      <p:bold r:id="rId93"/>
      <p:boldItalic r:id="rId94"/>
    </p:embeddedFont>
    <p:embeddedFont>
      <p:font typeface="Raleway Light" panose="020B060402020202020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0352F2-D199-4822-8953-0452620631FE}">
  <a:tblStyle styleId="{950352F2-D199-4822-8953-0452620631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294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0793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4 / 5 / 6 stages , we chose the 3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529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5655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4 / 5 / 6 stages , we chose the 3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131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917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03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98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496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190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2296834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0013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40075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2562183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527727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5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4105161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405389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2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the Three Phases to Ground </a:t>
            </a:r>
            <a:r>
              <a:rPr lang="en-US" b="1" dirty="0"/>
              <a:t>Fault</a:t>
            </a:r>
            <a:r>
              <a:rPr lang="en-US" dirty="0"/>
              <a:t> – It is the </a:t>
            </a:r>
            <a:r>
              <a:rPr lang="en-US" b="1" dirty="0"/>
              <a:t>most</a:t>
            </a:r>
            <a:r>
              <a:rPr lang="en-US" dirty="0"/>
              <a:t> severe </a:t>
            </a:r>
            <a:r>
              <a:rPr lang="en-US" b="1" dirty="0"/>
              <a:t>type</a:t>
            </a:r>
            <a:r>
              <a:rPr lang="en-US" dirty="0"/>
              <a:t> of the </a:t>
            </a:r>
            <a:r>
              <a:rPr lang="en-US" b="1" dirty="0"/>
              <a:t>fault</a:t>
            </a:r>
            <a:r>
              <a:rPr lang="en-US" dirty="0"/>
              <a:t> and </a:t>
            </a:r>
            <a:r>
              <a:rPr lang="en-US" b="1" dirty="0"/>
              <a:t>very</a:t>
            </a:r>
            <a:r>
              <a:rPr lang="en-US" dirty="0"/>
              <a:t> rarely occurs in the power system. It occurs due to a breakdown of insulation between all the phases as well as to the earth.</a:t>
            </a:r>
          </a:p>
        </p:txBody>
      </p:sp>
    </p:spTree>
    <p:extLst>
      <p:ext uri="{BB962C8B-B14F-4D97-AF65-F5344CB8AC3E}">
        <p14:creationId xmlns:p14="http://schemas.microsoft.com/office/powerpoint/2010/main" val="2863995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Smart meters, management , FID , </a:t>
            </a:r>
            <a:r>
              <a:rPr lang="en-US" dirty="0" err="1"/>
              <a:t>etc</a:t>
            </a:r>
            <a:endParaRPr lang="ar-EG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we make it real ? Prototype is here!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عصب المشروع بتاعنا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في الاول والاخر احنا بنعمل </a:t>
            </a:r>
            <a:br>
              <a:rPr lang="ar-EG" dirty="0"/>
            </a:br>
            <a:r>
              <a:rPr lang="en-US" dirty="0"/>
              <a:t>implementation based on IoT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و زي ما بيقول العنوان , المستقبل وصل!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7917748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4208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نهضة أو ثورة صعد علي اعتبابها الطاقة المتجددة و الحلول الحاسوبية.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كومبيوتر = سرعة وكفائة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make computers fit in easily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9313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explore an example:</a:t>
            </a:r>
          </a:p>
          <a:p>
            <a:r>
              <a:rPr lang="en-US" dirty="0"/>
              <a:t>DRER + DESD , Germany harvests 38.5 GW , china 28 GW</a:t>
            </a:r>
          </a:p>
          <a:p>
            <a:r>
              <a:rPr lang="en-US" dirty="0"/>
              <a:t>Trans + </a:t>
            </a:r>
            <a:r>
              <a:rPr lang="en-US" dirty="0" err="1"/>
              <a:t>Dist</a:t>
            </a:r>
            <a:r>
              <a:rPr lang="en-US" dirty="0"/>
              <a:t> = smart routing</a:t>
            </a:r>
          </a:p>
          <a:p>
            <a:r>
              <a:rPr lang="en-US" dirty="0"/>
              <a:t>Economic dispatch ( college subjects)</a:t>
            </a:r>
          </a:p>
        </p:txBody>
      </p:sp>
    </p:spTree>
    <p:extLst>
      <p:ext uri="{BB962C8B-B14F-4D97-AF65-F5344CB8AC3E}">
        <p14:creationId xmlns:p14="http://schemas.microsoft.com/office/powerpoint/2010/main" val="42788185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Dgi</a:t>
            </a:r>
            <a:r>
              <a:rPr lang="en-US" dirty="0"/>
              <a:t> can be microcontroller , PC , server , entire cloud!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Gateway = router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 computer!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Internet</a:t>
            </a: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Analog pins for sensors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Digital pins for control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9910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EG" dirty="0"/>
              <a:t>سيناريو أبسط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057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4524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9872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https://en.wikipedia.org/wiki/Benban_Solar_Park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1.6 Nameplate capacity = rated.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68488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8290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8436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3463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7881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1100" b="0" i="0" u="none" strike="noStrike" cap="none" baseline="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alternative principle for line protection that is quickly becoming the norm is differential protection. </a:t>
            </a:r>
          </a:p>
          <a:p>
            <a:r>
              <a:rPr lang="en-US" sz="1100" b="0" i="0" u="none" strike="noStrike" cap="none" baseline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important advantage of transmission line differential protection function is unaffected to external faults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1183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2300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8930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8622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420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17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569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: IOT</a:t>
            </a:r>
            <a:br>
              <a:rPr lang="en-US" dirty="0"/>
            </a:br>
            <a:r>
              <a:rPr lang="en-US" dirty="0"/>
              <a:t>DESD + DRER </a:t>
            </a:r>
          </a:p>
        </p:txBody>
      </p:sp>
    </p:spTree>
    <p:extLst>
      <p:ext uri="{BB962C8B-B14F-4D97-AF65-F5344CB8AC3E}">
        <p14:creationId xmlns:p14="http://schemas.microsoft.com/office/powerpoint/2010/main" val="1274909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بخلاصة كده , كل اللي فات نقدر نقول ان أهم 3 عناصر هما 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808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FB6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B600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B600"/>
                </a:solidFill>
              </a:defRPr>
            </a:lvl1pPr>
            <a:lvl2pPr lvl="1">
              <a:buNone/>
              <a:defRPr>
                <a:solidFill>
                  <a:srgbClr val="FFB600"/>
                </a:solidFill>
              </a:defRPr>
            </a:lvl2pPr>
            <a:lvl3pPr lvl="2">
              <a:buNone/>
              <a:defRPr>
                <a:solidFill>
                  <a:srgbClr val="FFB600"/>
                </a:solidFill>
              </a:defRPr>
            </a:lvl3pPr>
            <a:lvl4pPr lvl="3">
              <a:buNone/>
              <a:defRPr>
                <a:solidFill>
                  <a:srgbClr val="FFB600"/>
                </a:solidFill>
              </a:defRPr>
            </a:lvl4pPr>
            <a:lvl5pPr lvl="4">
              <a:buNone/>
              <a:defRPr>
                <a:solidFill>
                  <a:srgbClr val="FFB600"/>
                </a:solidFill>
              </a:defRPr>
            </a:lvl5pPr>
            <a:lvl6pPr lvl="5">
              <a:buNone/>
              <a:defRPr>
                <a:solidFill>
                  <a:srgbClr val="FFB600"/>
                </a:solidFill>
              </a:defRPr>
            </a:lvl6pPr>
            <a:lvl7pPr lvl="6">
              <a:buNone/>
              <a:defRPr>
                <a:solidFill>
                  <a:srgbClr val="FFB600"/>
                </a:solidFill>
              </a:defRPr>
            </a:lvl7pPr>
            <a:lvl8pPr lvl="7">
              <a:buNone/>
              <a:defRPr>
                <a:solidFill>
                  <a:srgbClr val="FFB600"/>
                </a:solidFill>
              </a:defRPr>
            </a:lvl8pPr>
            <a:lvl9pPr lvl="8">
              <a:buNone/>
              <a:defRPr>
                <a:solidFill>
                  <a:srgbClr val="FFB600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3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Shape 4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B6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ed">
  <p:cSld name="BLANK_1">
    <p:bg>
      <p:bgPr>
        <a:solidFill>
          <a:srgbClr val="FFB600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Shape 52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0" t="0" r="0" b="0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FFB600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6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824261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/>
              <a:t>IoT Based Optimal Coordination of Protective Devices for</a:t>
            </a:r>
            <a:r>
              <a:rPr lang="en" sz="4500" dirty="0"/>
              <a:t> </a:t>
            </a:r>
            <a:r>
              <a:rPr lang="en-US" sz="4500" dirty="0">
                <a:solidFill>
                  <a:srgbClr val="434343"/>
                </a:solidFill>
              </a:rPr>
              <a:t>FREEDM</a:t>
            </a:r>
            <a:r>
              <a:rPr lang="en" sz="4500" dirty="0"/>
              <a:t> </a:t>
            </a:r>
            <a:r>
              <a:rPr lang="en-US" sz="4500" dirty="0"/>
              <a:t>System</a:t>
            </a:r>
            <a:endParaRPr sz="4500" dirty="0"/>
          </a:p>
        </p:txBody>
      </p:sp>
      <p:grpSp>
        <p:nvGrpSpPr>
          <p:cNvPr id="58" name="Shape 58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Shape 5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22000" y="2837400"/>
            <a:ext cx="234159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Distributed Grid Intelligence </a:t>
            </a:r>
            <a:endParaRPr sz="16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System brain</a:t>
            </a:r>
            <a:r>
              <a:rPr lang="en" sz="1600" dirty="0"/>
              <a:t>. </a:t>
            </a:r>
            <a:r>
              <a:rPr lang="en-US" sz="1600" dirty="0"/>
              <a:t>Centralized command and control unit.</a:t>
            </a:r>
            <a:br>
              <a:rPr lang="en-US" sz="1600" dirty="0"/>
            </a:br>
            <a:r>
              <a:rPr lang="en-US" sz="1600" dirty="0"/>
              <a:t> </a:t>
            </a:r>
            <a:endParaRPr sz="1600" dirty="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</a:t>
            </a:r>
            <a:r>
              <a:rPr lang="en" dirty="0"/>
              <a:t> can </a:t>
            </a:r>
            <a:r>
              <a:rPr lang="en" dirty="0">
                <a:solidFill>
                  <a:srgbClr val="FFB600"/>
                </a:solidFill>
              </a:rPr>
              <a:t>split</a:t>
            </a:r>
            <a:r>
              <a:rPr lang="en" dirty="0"/>
              <a:t> </a:t>
            </a:r>
            <a:r>
              <a:rPr lang="en-US" dirty="0"/>
              <a:t>the main</a:t>
            </a:r>
            <a:r>
              <a:rPr lang="en" dirty="0"/>
              <a:t> </a:t>
            </a:r>
            <a:r>
              <a:rPr lang="en-US" dirty="0"/>
              <a:t>functionality: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3644389" y="2837400"/>
            <a:ext cx="1983828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Fault Isolation Device</a:t>
            </a:r>
            <a:endParaRPr sz="16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Computerized protection relay unit.</a:t>
            </a:r>
            <a:r>
              <a:rPr lang="en" sz="1600" dirty="0"/>
              <a:t> </a:t>
            </a:r>
            <a:endParaRPr lang="en-US" sz="16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Shape 136">
            <a:extLst>
              <a:ext uri="{FF2B5EF4-FFF2-40B4-BE49-F238E27FC236}">
                <a16:creationId xmlns:a16="http://schemas.microsoft.com/office/drawing/2014/main" id="{F7D5528A-0244-44DD-88A0-031CFAD189C4}"/>
              </a:ext>
            </a:extLst>
          </p:cNvPr>
          <p:cNvSpPr txBox="1">
            <a:spLocks/>
          </p:cNvSpPr>
          <p:nvPr/>
        </p:nvSpPr>
        <p:spPr>
          <a:xfrm>
            <a:off x="6009016" y="2837400"/>
            <a:ext cx="2212984" cy="15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1600" b="1" dirty="0"/>
              <a:t>Solid State Transformer</a:t>
            </a:r>
          </a:p>
          <a:p>
            <a:pPr marL="0" indent="0">
              <a:buFont typeface="Raleway Light"/>
              <a:buNone/>
            </a:pPr>
            <a:r>
              <a:rPr lang="en-US" sz="1600" dirty="0"/>
              <a:t>Collection of flexible high-powered semiconductors. </a:t>
            </a:r>
          </a:p>
        </p:txBody>
      </p:sp>
    </p:spTree>
    <p:extLst>
      <p:ext uri="{BB962C8B-B14F-4D97-AF65-F5344CB8AC3E}">
        <p14:creationId xmlns:p14="http://schemas.microsoft.com/office/powerpoint/2010/main" val="262509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Solid State Transformer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Design and Implementation.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54190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600"/>
                </a:solidFill>
              </a:rPr>
              <a:t>SST</a:t>
            </a:r>
            <a:r>
              <a:rPr lang="en" dirty="0"/>
              <a:t> </a:t>
            </a:r>
            <a:r>
              <a:rPr lang="en-US" dirty="0"/>
              <a:t>Features 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2042068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Allows </a:t>
            </a:r>
            <a:r>
              <a:rPr lang="en-US" dirty="0">
                <a:solidFill>
                  <a:srgbClr val="FFC000"/>
                </a:solidFill>
              </a:rPr>
              <a:t>two-way</a:t>
            </a:r>
            <a:r>
              <a:rPr lang="en-US" dirty="0"/>
              <a:t> power flow .</a:t>
            </a:r>
          </a:p>
          <a:p>
            <a:pPr algn="just"/>
            <a:r>
              <a:rPr lang="en-US" dirty="0"/>
              <a:t>AC or DC power as Input or output.</a:t>
            </a:r>
          </a:p>
          <a:p>
            <a:pPr algn="just"/>
            <a:r>
              <a:rPr lang="en-US" dirty="0"/>
              <a:t>Actively change power </a:t>
            </a:r>
            <a:r>
              <a:rPr lang="en-US" dirty="0">
                <a:solidFill>
                  <a:srgbClr val="FFC000"/>
                </a:solidFill>
              </a:rPr>
              <a:t>characteristics</a:t>
            </a:r>
            <a:r>
              <a:rPr lang="en-US" dirty="0"/>
              <a:t> such as voltage and frequency levels.</a:t>
            </a:r>
          </a:p>
          <a:p>
            <a:pPr marL="114300" indent="0" algn="just">
              <a:buNone/>
            </a:pPr>
            <a:endParaRPr lang="en-US" dirty="0"/>
          </a:p>
          <a:p>
            <a:pPr marL="114300" indent="0" algn="just">
              <a:buNone/>
            </a:pPr>
            <a:r>
              <a:rPr lang="en-US" dirty="0"/>
              <a:t>Improve power </a:t>
            </a:r>
            <a:r>
              <a:rPr lang="en-US" dirty="0">
                <a:solidFill>
                  <a:srgbClr val="FFC000"/>
                </a:solidFill>
              </a:rPr>
              <a:t>quality</a:t>
            </a:r>
            <a:r>
              <a:rPr lang="en-US" dirty="0"/>
              <a:t> (reactive power compensation and harmonic filtering).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9547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711151"/>
            <a:ext cx="414808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500" b="1" dirty="0"/>
              <a:t>MATLAB </a:t>
            </a:r>
            <a:r>
              <a:rPr lang="en-US" sz="4500" dirty="0">
                <a:solidFill>
                  <a:srgbClr val="FFB600"/>
                </a:solidFill>
              </a:rPr>
              <a:t>Simulink</a:t>
            </a:r>
            <a:endParaRPr sz="45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754731" y="2328880"/>
            <a:ext cx="4482625" cy="2305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n-US" dirty="0"/>
              <a:t>Libraries of predefined blocks for modeling continuous-time and discrete-time system.</a:t>
            </a:r>
          </a:p>
          <a:p>
            <a:pPr marL="285750" lvl="0" indent="-285750" algn="just">
              <a:buFontTx/>
              <a:buChar char="-"/>
            </a:pPr>
            <a:r>
              <a:rPr lang="en-US" dirty="0"/>
              <a:t>Scopes and data displays for viewing simulation results.</a:t>
            </a:r>
          </a:p>
          <a:p>
            <a:pPr marL="285750" lvl="0" indent="-285750" algn="just">
              <a:buFontTx/>
              <a:buChar char="-"/>
            </a:pPr>
            <a:r>
              <a:rPr lang="en-US" dirty="0"/>
              <a:t>Simulation engine with fixed-step and variable-step ODE solvers.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marL="285750" lvl="0" indent="-285750" algn="just">
              <a:buFontTx/>
              <a:buChar char="-"/>
            </a:pPr>
            <a:endParaRPr dirty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5C1F4FBD-BCA2-4B89-B93E-05A3C38A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625" y="1175994"/>
            <a:ext cx="2565173" cy="230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22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516E-F7A5-4AE2-8429-2AFECB3F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8" y="1642898"/>
            <a:ext cx="7986724" cy="18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6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2.png">
            <a:extLst>
              <a:ext uri="{FF2B5EF4-FFF2-40B4-BE49-F238E27FC236}">
                <a16:creationId xmlns:a16="http://schemas.microsoft.com/office/drawing/2014/main" id="{AA3EEEF9-8B7A-4E6F-A295-4528BD14D7D5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419600" y="1341120"/>
            <a:ext cx="3925570" cy="2053206"/>
          </a:xfrm>
          <a:prstGeom prst="rect">
            <a:avLst/>
          </a:prstGeom>
          <a:ln/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699862"/>
            <a:ext cx="5354622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500" b="1" dirty="0"/>
              <a:t>Stage </a:t>
            </a:r>
            <a:r>
              <a:rPr lang="en-US" sz="4500" dirty="0">
                <a:solidFill>
                  <a:srgbClr val="FFB600"/>
                </a:solidFill>
              </a:rPr>
              <a:t>2</a:t>
            </a:r>
            <a:r>
              <a:rPr lang="en-US" sz="4500" b="1" dirty="0"/>
              <a:t> DC-DC</a:t>
            </a:r>
            <a:endParaRPr sz="45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28489" y="2844939"/>
            <a:ext cx="3791111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DC-AC</a:t>
            </a:r>
            <a:r>
              <a:rPr lang="en-US" dirty="0"/>
              <a:t> sub-stage </a:t>
            </a:r>
            <a:r>
              <a:rPr lang="en-US" dirty="0">
                <a:solidFill>
                  <a:srgbClr val="FFC000"/>
                </a:solidFill>
              </a:rPr>
              <a:t>inverts</a:t>
            </a:r>
            <a:r>
              <a:rPr lang="en-US" dirty="0"/>
              <a:t> and generates high frequency to (HFT).</a:t>
            </a:r>
          </a:p>
          <a:p>
            <a:pPr marL="285750" lvl="0" indent="-285750" algn="just">
              <a:buFontTx/>
              <a:buChar char="-"/>
            </a:pPr>
            <a:r>
              <a:rPr lang="en-US" dirty="0"/>
              <a:t>The </a:t>
            </a:r>
            <a:r>
              <a:rPr lang="en-US" dirty="0">
                <a:solidFill>
                  <a:srgbClr val="FFC000"/>
                </a:solidFill>
              </a:rPr>
              <a:t>AC-DC</a:t>
            </a:r>
            <a:r>
              <a:rPr lang="en-US" dirty="0"/>
              <a:t>  sub-stage </a:t>
            </a:r>
            <a:r>
              <a:rPr lang="en-US" dirty="0">
                <a:solidFill>
                  <a:srgbClr val="FFC000"/>
                </a:solidFill>
              </a:rPr>
              <a:t>rectifies</a:t>
            </a:r>
            <a:r>
              <a:rPr lang="en-US" dirty="0"/>
              <a:t> the output current of the HFT.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0818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516E-F7A5-4AE2-8429-2AFECB3F1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8" y="1642898"/>
            <a:ext cx="7986724" cy="185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66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0C19-A0E0-4450-813B-558A12B82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6"/>
          <a:stretch/>
        </p:blipFill>
        <p:spPr>
          <a:xfrm>
            <a:off x="730038" y="917956"/>
            <a:ext cx="7651962" cy="3307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3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0C19-A0E0-4450-813B-558A12B8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4968" y="1121358"/>
            <a:ext cx="4117032" cy="2790291"/>
          </a:xfrm>
          <a:prstGeom prst="rect">
            <a:avLst/>
          </a:prstGeom>
        </p:spPr>
      </p:pic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21357"/>
            <a:ext cx="4012246" cy="2790291"/>
          </a:xfrm>
          <a:prstGeom prst="rect">
            <a:avLst/>
          </a:prstGeom>
        </p:spPr>
      </p:pic>
      <p:sp>
        <p:nvSpPr>
          <p:cNvPr id="7" name="Shape 115">
            <a:extLst>
              <a:ext uri="{FF2B5EF4-FFF2-40B4-BE49-F238E27FC236}">
                <a16:creationId xmlns:a16="http://schemas.microsoft.com/office/drawing/2014/main" id="{B8FA0D4D-DDA3-48FB-9D32-1D27F0C229E2}"/>
              </a:ext>
            </a:extLst>
          </p:cNvPr>
          <p:cNvSpPr txBox="1">
            <a:spLocks/>
          </p:cNvSpPr>
          <p:nvPr/>
        </p:nvSpPr>
        <p:spPr>
          <a:xfrm>
            <a:off x="1050073" y="387414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b="1" dirty="0"/>
              <a:t>SST Stand-alone Results</a:t>
            </a: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B0AB1583-4527-44DE-ACBE-AC237198BCED}"/>
              </a:ext>
            </a:extLst>
          </p:cNvPr>
          <p:cNvSpPr txBox="1">
            <a:spLocks/>
          </p:cNvSpPr>
          <p:nvPr/>
        </p:nvSpPr>
        <p:spPr>
          <a:xfrm>
            <a:off x="1247618" y="3860791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Stage 1				Stage 3</a:t>
            </a:r>
          </a:p>
        </p:txBody>
      </p:sp>
    </p:spTree>
    <p:extLst>
      <p:ext uri="{BB962C8B-B14F-4D97-AF65-F5344CB8AC3E}">
        <p14:creationId xmlns:p14="http://schemas.microsoft.com/office/powerpoint/2010/main" val="461397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0C19-A0E0-4450-813B-558A12B8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8647" y="1207769"/>
            <a:ext cx="3671728" cy="2617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01825" y="1121359"/>
            <a:ext cx="3792903" cy="2790291"/>
          </a:xfrm>
          <a:prstGeom prst="rect">
            <a:avLst/>
          </a:prstGeom>
        </p:spPr>
      </p:pic>
      <p:sp>
        <p:nvSpPr>
          <p:cNvPr id="5" name="Shape 115">
            <a:extLst>
              <a:ext uri="{FF2B5EF4-FFF2-40B4-BE49-F238E27FC236}">
                <a16:creationId xmlns:a16="http://schemas.microsoft.com/office/drawing/2014/main" id="{3BD50CA1-E03A-42FE-9999-5E9D861D67C5}"/>
              </a:ext>
            </a:extLst>
          </p:cNvPr>
          <p:cNvSpPr txBox="1">
            <a:spLocks/>
          </p:cNvSpPr>
          <p:nvPr/>
        </p:nvSpPr>
        <p:spPr>
          <a:xfrm>
            <a:off x="1050073" y="387414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b="1" dirty="0"/>
              <a:t>SST Stand-alone Results</a:t>
            </a:r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989A0F04-D254-4076-86BF-975EFA5FE6E9}"/>
              </a:ext>
            </a:extLst>
          </p:cNvPr>
          <p:cNvSpPr txBox="1">
            <a:spLocks/>
          </p:cNvSpPr>
          <p:nvPr/>
        </p:nvSpPr>
        <p:spPr>
          <a:xfrm>
            <a:off x="1247618" y="3860791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Stage 2				Stage 2</a:t>
            </a:r>
          </a:p>
        </p:txBody>
      </p:sp>
    </p:spTree>
    <p:extLst>
      <p:ext uri="{BB962C8B-B14F-4D97-AF65-F5344CB8AC3E}">
        <p14:creationId xmlns:p14="http://schemas.microsoft.com/office/powerpoint/2010/main" val="890996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B600"/>
                </a:solidFill>
              </a:rPr>
              <a:t>Super</a:t>
            </a:r>
            <a:r>
              <a:rPr lang="en-US" dirty="0"/>
              <a:t>visors</a:t>
            </a:r>
            <a:endParaRPr dirty="0"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86103" y="2571750"/>
            <a:ext cx="3985897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Prof. Dr. : </a:t>
            </a:r>
            <a:r>
              <a:rPr lang="en-US" sz="2000" b="1" dirty="0" err="1"/>
              <a:t>Magdi</a:t>
            </a:r>
            <a:r>
              <a:rPr lang="en-US" sz="2000" b="1" dirty="0"/>
              <a:t> M. El-</a:t>
            </a:r>
            <a:r>
              <a:rPr lang="en-US" sz="2000" b="1" dirty="0" err="1"/>
              <a:t>Saadawi</a:t>
            </a:r>
            <a:endParaRPr sz="2000" b="1" dirty="0"/>
          </a:p>
          <a:p>
            <a:pPr marL="0" lvl="0" indent="0" algn="ctr">
              <a:buNone/>
            </a:pPr>
            <a:r>
              <a:rPr lang="en-US" dirty="0"/>
              <a:t>Electrical Engineering Department</a:t>
            </a:r>
          </a:p>
          <a:p>
            <a:pPr marL="0" lvl="0" indent="0" algn="ctr">
              <a:buNone/>
            </a:pPr>
            <a:r>
              <a:rPr lang="en-US" dirty="0"/>
              <a:t>Faculty of Engineering </a:t>
            </a:r>
          </a:p>
          <a:p>
            <a:pPr marL="0" lvl="0" indent="0" algn="ctr">
              <a:buNone/>
            </a:pPr>
            <a:r>
              <a:rPr lang="en-US" dirty="0"/>
              <a:t>Mansoura University</a:t>
            </a:r>
            <a:endParaRPr dirty="0"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733380" y="2580011"/>
            <a:ext cx="3709639" cy="20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Dr. </a:t>
            </a:r>
            <a:r>
              <a:rPr lang="en-US" sz="2000" b="1" dirty="0" err="1"/>
              <a:t>Bishoy</a:t>
            </a:r>
            <a:r>
              <a:rPr lang="en-US" sz="2000" b="1" dirty="0"/>
              <a:t> E. </a:t>
            </a:r>
            <a:r>
              <a:rPr lang="en-US" sz="2000" b="1" dirty="0" err="1"/>
              <a:t>Sedhom</a:t>
            </a:r>
            <a:r>
              <a:rPr lang="en-US" sz="2000" b="1" dirty="0"/>
              <a:t> </a:t>
            </a:r>
            <a:r>
              <a:rPr lang="en-US" sz="2000" b="1" dirty="0" err="1"/>
              <a:t>Beshay</a:t>
            </a:r>
            <a:endParaRPr sz="2000" b="1" dirty="0"/>
          </a:p>
          <a:p>
            <a:pPr marL="0" lvl="0" indent="0" algn="ctr">
              <a:buNone/>
            </a:pPr>
            <a:r>
              <a:rPr lang="en-US" dirty="0"/>
              <a:t>Electrical Engineering Department</a:t>
            </a:r>
          </a:p>
          <a:p>
            <a:pPr marL="0" lvl="0" indent="0" algn="ctr">
              <a:buNone/>
            </a:pPr>
            <a:r>
              <a:rPr lang="en-US" dirty="0"/>
              <a:t>Faculty of Engineering </a:t>
            </a:r>
          </a:p>
          <a:p>
            <a:pPr marL="0" lvl="0" indent="0" algn="ctr">
              <a:buNone/>
            </a:pPr>
            <a:r>
              <a:rPr lang="en-US" dirty="0"/>
              <a:t>Mansoura University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.</a:t>
            </a:r>
            <a:endParaRPr dirty="0"/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1959" y="901252"/>
            <a:ext cx="7260082" cy="3340996"/>
          </a:xfrm>
          <a:prstGeom prst="rect">
            <a:avLst/>
          </a:prstGeom>
        </p:spPr>
      </p:pic>
      <p:sp>
        <p:nvSpPr>
          <p:cNvPr id="5" name="Shape 115">
            <a:extLst>
              <a:ext uri="{FF2B5EF4-FFF2-40B4-BE49-F238E27FC236}">
                <a16:creationId xmlns:a16="http://schemas.microsoft.com/office/drawing/2014/main" id="{AD94FAB3-C608-4F7E-B99A-7B3A5A4B9DEA}"/>
              </a:ext>
            </a:extLst>
          </p:cNvPr>
          <p:cNvSpPr txBox="1">
            <a:spLocks/>
          </p:cNvSpPr>
          <p:nvPr/>
        </p:nvSpPr>
        <p:spPr>
          <a:xfrm>
            <a:off x="1050073" y="387414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b="1" dirty="0"/>
              <a:t>SST Stand-alone Results</a:t>
            </a:r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DA448469-CF49-430F-B006-FEA040F0AF24}"/>
              </a:ext>
            </a:extLst>
          </p:cNvPr>
          <p:cNvSpPr txBox="1">
            <a:spLocks/>
          </p:cNvSpPr>
          <p:nvPr/>
        </p:nvSpPr>
        <p:spPr>
          <a:xfrm>
            <a:off x="1188144" y="4082100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Stage 3 </a:t>
            </a:r>
          </a:p>
        </p:txBody>
      </p:sp>
    </p:spTree>
    <p:extLst>
      <p:ext uri="{BB962C8B-B14F-4D97-AF65-F5344CB8AC3E}">
        <p14:creationId xmlns:p14="http://schemas.microsoft.com/office/powerpoint/2010/main" val="1560637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690C19-A0E0-4450-813B-558A12B8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9398" y="1550670"/>
            <a:ext cx="7805203" cy="2042160"/>
          </a:xfrm>
          <a:prstGeom prst="rect">
            <a:avLst/>
          </a:prstGeom>
        </p:spPr>
      </p:pic>
      <p:sp>
        <p:nvSpPr>
          <p:cNvPr id="4" name="Shape 115">
            <a:extLst>
              <a:ext uri="{FF2B5EF4-FFF2-40B4-BE49-F238E27FC236}">
                <a16:creationId xmlns:a16="http://schemas.microsoft.com/office/drawing/2014/main" id="{B5B3ED82-58E9-41FC-9418-02E4C55CCB7B}"/>
              </a:ext>
            </a:extLst>
          </p:cNvPr>
          <p:cNvSpPr txBox="1">
            <a:spLocks/>
          </p:cNvSpPr>
          <p:nvPr/>
        </p:nvSpPr>
        <p:spPr>
          <a:xfrm>
            <a:off x="1050073" y="387414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b="1" dirty="0">
                <a:solidFill>
                  <a:srgbClr val="FFC000"/>
                </a:solidFill>
              </a:rPr>
              <a:t>Enhanced</a:t>
            </a:r>
            <a:r>
              <a:rPr lang="en-US" b="1" dirty="0"/>
              <a:t> IGBT Controller </a:t>
            </a:r>
          </a:p>
        </p:txBody>
      </p:sp>
    </p:spTree>
    <p:extLst>
      <p:ext uri="{BB962C8B-B14F-4D97-AF65-F5344CB8AC3E}">
        <p14:creationId xmlns:p14="http://schemas.microsoft.com/office/powerpoint/2010/main" val="1218230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451556" y="947145"/>
            <a:ext cx="4978123" cy="24818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SST</a:t>
            </a:r>
            <a:r>
              <a:rPr lang="en-US" sz="5200" dirty="0">
                <a:solidFill>
                  <a:srgbClr val="FFB600"/>
                </a:solidFill>
              </a:rPr>
              <a:t> Operation </a:t>
            </a:r>
            <a:r>
              <a:rPr lang="en-US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Different Sources</a:t>
            </a:r>
            <a:endParaRPr sz="5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43467" y="3411555"/>
            <a:ext cx="481441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Photovoltaic Mode &amp; Battery Mode.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57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1959" y="1008105"/>
            <a:ext cx="7260082" cy="312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69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41959" y="1008105"/>
            <a:ext cx="7260082" cy="31272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08ED74-CF43-413D-85A0-1F27A1F9B1AF}"/>
              </a:ext>
            </a:extLst>
          </p:cNvPr>
          <p:cNvSpPr/>
          <p:nvPr/>
        </p:nvSpPr>
        <p:spPr>
          <a:xfrm>
            <a:off x="723900" y="1572397"/>
            <a:ext cx="3970020" cy="262128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46C04-CD83-48BB-9908-6F7059DE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7243" y="1281292"/>
            <a:ext cx="3690329" cy="271483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AACC00-23E0-488C-B9BA-69C9A4C79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81292"/>
            <a:ext cx="3903740" cy="2714831"/>
          </a:xfrm>
          <a:prstGeom prst="rect">
            <a:avLst/>
          </a:prstGeom>
        </p:spPr>
      </p:pic>
      <p:sp>
        <p:nvSpPr>
          <p:cNvPr id="7" name="Shape 115">
            <a:extLst>
              <a:ext uri="{FF2B5EF4-FFF2-40B4-BE49-F238E27FC236}">
                <a16:creationId xmlns:a16="http://schemas.microsoft.com/office/drawing/2014/main" id="{B05F5D3C-075C-4EE1-B25E-AED08A52B9BF}"/>
              </a:ext>
            </a:extLst>
          </p:cNvPr>
          <p:cNvSpPr txBox="1">
            <a:spLocks/>
          </p:cNvSpPr>
          <p:nvPr/>
        </p:nvSpPr>
        <p:spPr>
          <a:xfrm>
            <a:off x="1747993" y="3928433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Stage 2					Stage 3</a:t>
            </a: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1491B43F-7D97-476C-9293-2367548D09AC}"/>
              </a:ext>
            </a:extLst>
          </p:cNvPr>
          <p:cNvSpPr txBox="1">
            <a:spLocks/>
          </p:cNvSpPr>
          <p:nvPr/>
        </p:nvSpPr>
        <p:spPr>
          <a:xfrm>
            <a:off x="1247618" y="553200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Photovoltaic Mode Results</a:t>
            </a:r>
          </a:p>
        </p:txBody>
      </p:sp>
    </p:spTree>
    <p:extLst>
      <p:ext uri="{BB962C8B-B14F-4D97-AF65-F5344CB8AC3E}">
        <p14:creationId xmlns:p14="http://schemas.microsoft.com/office/powerpoint/2010/main" val="433018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B05F5D3C-075C-4EE1-B25E-AED08A52B9BF}"/>
              </a:ext>
            </a:extLst>
          </p:cNvPr>
          <p:cNvSpPr txBox="1">
            <a:spLocks/>
          </p:cNvSpPr>
          <p:nvPr/>
        </p:nvSpPr>
        <p:spPr>
          <a:xfrm>
            <a:off x="754677" y="3970199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	   Stage 2				Stage 3</a:t>
            </a: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1491B43F-7D97-476C-9293-2367548D09AC}"/>
              </a:ext>
            </a:extLst>
          </p:cNvPr>
          <p:cNvSpPr txBox="1">
            <a:spLocks/>
          </p:cNvSpPr>
          <p:nvPr/>
        </p:nvSpPr>
        <p:spPr>
          <a:xfrm>
            <a:off x="1247618" y="522412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b="1" dirty="0"/>
              <a:t>Battery Mode Results</a:t>
            </a:r>
          </a:p>
        </p:txBody>
      </p:sp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3CDFE1A1-FF35-438A-ABFD-A6EEB5A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244" y="1243561"/>
            <a:ext cx="4012246" cy="2790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F8204-DF85-4495-812C-81B867AA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510" y="1243560"/>
            <a:ext cx="3792903" cy="27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15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800" y="2200202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FFB600"/>
                </a:solidFill>
              </a:rPr>
              <a:t>FREEDM </a:t>
            </a:r>
            <a:r>
              <a:rPr lang="en-US" sz="5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System Simulation</a:t>
            </a:r>
            <a:endParaRPr sz="5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66487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Three bus loop distribution system.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3110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7AB978-3810-4BFE-947B-BA6A18235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85" y="432959"/>
            <a:ext cx="7394829" cy="427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581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B05F5D3C-075C-4EE1-B25E-AED08A52B9BF}"/>
              </a:ext>
            </a:extLst>
          </p:cNvPr>
          <p:cNvSpPr txBox="1">
            <a:spLocks/>
          </p:cNvSpPr>
          <p:nvPr/>
        </p:nvSpPr>
        <p:spPr>
          <a:xfrm>
            <a:off x="747243" y="3805500"/>
            <a:ext cx="765334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	      Bus 2			            Bus 1</a:t>
            </a: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1491B43F-7D97-476C-9293-2367548D09AC}"/>
              </a:ext>
            </a:extLst>
          </p:cNvPr>
          <p:cNvSpPr txBox="1">
            <a:spLocks/>
          </p:cNvSpPr>
          <p:nvPr/>
        </p:nvSpPr>
        <p:spPr>
          <a:xfrm>
            <a:off x="1247618" y="522412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Bus Voltage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FE1A1-FF35-438A-ABFD-A6EEB5A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96244" y="1451789"/>
            <a:ext cx="4012246" cy="23738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F8204-DF85-4495-812C-81B867AA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510" y="1394678"/>
            <a:ext cx="3792903" cy="248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69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1BB4F1B1-8C54-4CB5-912C-8E2D942C0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94" y="1500830"/>
            <a:ext cx="3206496" cy="2141839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16A760-855D-46DF-B40B-E4E30977E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6943" y="1247120"/>
            <a:ext cx="4158234" cy="249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11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Shape 115">
            <a:extLst>
              <a:ext uri="{FF2B5EF4-FFF2-40B4-BE49-F238E27FC236}">
                <a16:creationId xmlns:a16="http://schemas.microsoft.com/office/drawing/2014/main" id="{B05F5D3C-075C-4EE1-B25E-AED08A52B9BF}"/>
              </a:ext>
            </a:extLst>
          </p:cNvPr>
          <p:cNvSpPr txBox="1">
            <a:spLocks/>
          </p:cNvSpPr>
          <p:nvPr/>
        </p:nvSpPr>
        <p:spPr>
          <a:xfrm>
            <a:off x="747243" y="3805500"/>
            <a:ext cx="7653342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	      Line 2-3			            Line 1-3</a:t>
            </a:r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1491B43F-7D97-476C-9293-2367548D09AC}"/>
              </a:ext>
            </a:extLst>
          </p:cNvPr>
          <p:cNvSpPr txBox="1">
            <a:spLocks/>
          </p:cNvSpPr>
          <p:nvPr/>
        </p:nvSpPr>
        <p:spPr>
          <a:xfrm>
            <a:off x="1247618" y="522412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/>
              <a:t>Line Currents Results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FE1A1-FF35-438A-ABFD-A6EEB5A5BB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96244" y="1473490"/>
            <a:ext cx="4012246" cy="2330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F8204-DF85-4495-812C-81B867AA23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5510" y="1538954"/>
            <a:ext cx="3993054" cy="226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0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Protection Schemes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Proposed Design and Implementation.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3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43997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Why </a:t>
            </a:r>
            <a:r>
              <a:rPr lang="en-US" dirty="0">
                <a:solidFill>
                  <a:srgbClr val="FFB600"/>
                </a:solidFill>
              </a:rPr>
              <a:t>Protection</a:t>
            </a:r>
            <a:r>
              <a:rPr lang="en-US" dirty="0"/>
              <a:t>?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/>
              <a:t>The power system is subject to constant disturbances.</a:t>
            </a:r>
          </a:p>
          <a:p>
            <a:pPr lvl="0" algn="just"/>
            <a:r>
              <a:rPr lang="en-US" dirty="0"/>
              <a:t>Maximizing the lifespan for equipment.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just">
              <a:buNone/>
            </a:pPr>
            <a:r>
              <a:rPr lang="en-US" dirty="0"/>
              <a:t>The quickness of response is an essential element, response time of the order of a few </a:t>
            </a:r>
            <a:r>
              <a:rPr lang="en-US" dirty="0">
                <a:solidFill>
                  <a:srgbClr val="FFC000"/>
                </a:solidFill>
              </a:rPr>
              <a:t>milliseconds</a:t>
            </a:r>
            <a:r>
              <a:rPr lang="en-US" dirty="0"/>
              <a:t> are often required.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403535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n-US" dirty="0"/>
              <a:t>Ultra-fast compared to traditional circuit breaker.</a:t>
            </a:r>
          </a:p>
          <a:p>
            <a:pPr marL="285750" indent="-285750" algn="just">
              <a:buFontTx/>
              <a:buChar char="-"/>
            </a:pPr>
            <a:r>
              <a:rPr lang="en-US" dirty="0">
                <a:solidFill>
                  <a:srgbClr val="FFC000"/>
                </a:solidFill>
              </a:rPr>
              <a:t>SS</a:t>
            </a:r>
            <a:r>
              <a:rPr lang="en-US" dirty="0"/>
              <a:t>FID with IGBTs in series and Diodes.</a:t>
            </a:r>
          </a:p>
          <a:p>
            <a:pPr marL="285750" lvl="0" indent="-285750" algn="just">
              <a:buFontTx/>
              <a:buChar char="-"/>
            </a:pPr>
            <a:endParaRPr lang="en-US" dirty="0"/>
          </a:p>
          <a:p>
            <a:pPr marL="285750" lvl="0" indent="-285750" algn="just">
              <a:buFontTx/>
              <a:buChar char="-"/>
            </a:pPr>
            <a:endParaRPr dirty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Shape 153">
            <a:extLst>
              <a:ext uri="{FF2B5EF4-FFF2-40B4-BE49-F238E27FC236}">
                <a16:creationId xmlns:a16="http://schemas.microsoft.com/office/drawing/2014/main" id="{D63A136B-0D9B-471F-A685-39A116CF6F9E}"/>
              </a:ext>
            </a:extLst>
          </p:cNvPr>
          <p:cNvSpPr txBox="1">
            <a:spLocks/>
          </p:cNvSpPr>
          <p:nvPr/>
        </p:nvSpPr>
        <p:spPr>
          <a:xfrm>
            <a:off x="826350" y="891775"/>
            <a:ext cx="4957416" cy="119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800"/>
              <a:buFont typeface="Raleway ExtraBold"/>
              <a:buNone/>
              <a:defRPr sz="5800" b="0" i="0" u="none" strike="noStrike" cap="none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rPr lang="en-US" sz="5000" dirty="0"/>
              <a:t>Fault </a:t>
            </a:r>
            <a:r>
              <a:rPr lang="en-US" sz="5000" dirty="0">
                <a:solidFill>
                  <a:srgbClr val="FFB600"/>
                </a:solidFill>
              </a:rPr>
              <a:t>Isolation </a:t>
            </a:r>
            <a:r>
              <a:rPr lang="en-US" sz="5000" dirty="0"/>
              <a:t>Device</a:t>
            </a:r>
          </a:p>
        </p:txBody>
      </p:sp>
      <p:pic>
        <p:nvPicPr>
          <p:cNvPr id="6" name="Picture 5" descr="A close up of a machine&#10;&#10;Description automatically generated">
            <a:extLst>
              <a:ext uri="{FF2B5EF4-FFF2-40B4-BE49-F238E27FC236}">
                <a16:creationId xmlns:a16="http://schemas.microsoft.com/office/drawing/2014/main" id="{669155DD-7406-4FCC-960A-09B65191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66" y="1220059"/>
            <a:ext cx="2314094" cy="270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755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F4B014-4DC3-473E-82BA-57A4A031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782" y="1227977"/>
            <a:ext cx="6836435" cy="336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8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1614565"/>
            <a:ext cx="5432503" cy="18143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</a:t>
            </a:r>
            <a:r>
              <a:rPr lang="en-US" sz="5200" dirty="0">
                <a:solidFill>
                  <a:srgbClr val="FFB600"/>
                </a:solidFill>
              </a:rPr>
              <a:t> </a:t>
            </a:r>
            <a:r>
              <a:rPr lang="en-US" sz="5200" dirty="0">
                <a:solidFill>
                  <a:srgbClr val="FFC000"/>
                </a:solidFill>
              </a:rPr>
              <a:t>Fault</a:t>
            </a:r>
            <a:r>
              <a:rPr lang="en-US" sz="5200" dirty="0">
                <a:solidFill>
                  <a:srgbClr val="FFB600"/>
                </a:solidFill>
              </a:rPr>
              <a:t> </a:t>
            </a:r>
            <a:r>
              <a:rPr lang="en-US" sz="5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Operation</a:t>
            </a:r>
            <a:endParaRPr sz="5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66487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Severe effects </a:t>
            </a:r>
            <a:r>
              <a:rPr lang="en-US" dirty="0">
                <a:solidFill>
                  <a:srgbClr val="FFC000"/>
                </a:solidFill>
              </a:rPr>
              <a:t>without</a:t>
            </a:r>
            <a:r>
              <a:rPr lang="en-US" dirty="0"/>
              <a:t> protection system.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5469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79F5B-A9B7-49AF-B833-2CD0D4D6F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985" y="438362"/>
            <a:ext cx="6468030" cy="42667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0D81FC0-A0B8-4921-9462-2903F63C8B00}"/>
              </a:ext>
            </a:extLst>
          </p:cNvPr>
          <p:cNvSpPr/>
          <p:nvPr/>
        </p:nvSpPr>
        <p:spPr>
          <a:xfrm rot="10800000">
            <a:off x="7537836" y="1820848"/>
            <a:ext cx="763326" cy="2782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798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BE278-BDBE-49A4-99DB-AB17EF31C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175" y="609136"/>
            <a:ext cx="4135207" cy="19626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FBD887-357F-4E7A-82A3-596C9BAC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177" y="2719923"/>
            <a:ext cx="4135206" cy="1962614"/>
          </a:xfrm>
          <a:prstGeom prst="rect">
            <a:avLst/>
          </a:prstGeom>
        </p:spPr>
      </p:pic>
      <p:sp>
        <p:nvSpPr>
          <p:cNvPr id="9" name="Shape 115">
            <a:extLst>
              <a:ext uri="{FF2B5EF4-FFF2-40B4-BE49-F238E27FC236}">
                <a16:creationId xmlns:a16="http://schemas.microsoft.com/office/drawing/2014/main" id="{C12FBAE6-B030-47B2-800F-20070563FD44}"/>
              </a:ext>
            </a:extLst>
          </p:cNvPr>
          <p:cNvSpPr txBox="1">
            <a:spLocks/>
          </p:cNvSpPr>
          <p:nvPr/>
        </p:nvSpPr>
        <p:spPr>
          <a:xfrm>
            <a:off x="6547625" y="1038209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Current at line 1-2</a:t>
            </a:r>
          </a:p>
        </p:txBody>
      </p:sp>
      <p:sp>
        <p:nvSpPr>
          <p:cNvPr id="10" name="Shape 115">
            <a:extLst>
              <a:ext uri="{FF2B5EF4-FFF2-40B4-BE49-F238E27FC236}">
                <a16:creationId xmlns:a16="http://schemas.microsoft.com/office/drawing/2014/main" id="{C8F0145C-4065-45DB-832D-48D0D0CFB346}"/>
              </a:ext>
            </a:extLst>
          </p:cNvPr>
          <p:cNvSpPr txBox="1">
            <a:spLocks/>
          </p:cNvSpPr>
          <p:nvPr/>
        </p:nvSpPr>
        <p:spPr>
          <a:xfrm>
            <a:off x="6644269" y="3320492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None/>
            </a:pPr>
            <a:r>
              <a:rPr lang="en-US" dirty="0"/>
              <a:t>Voltage at line 1-2</a:t>
            </a:r>
          </a:p>
        </p:txBody>
      </p:sp>
      <p:sp>
        <p:nvSpPr>
          <p:cNvPr id="11" name="Shape 115">
            <a:extLst>
              <a:ext uri="{FF2B5EF4-FFF2-40B4-BE49-F238E27FC236}">
                <a16:creationId xmlns:a16="http://schemas.microsoft.com/office/drawing/2014/main" id="{FD5C13CB-41C8-4C74-AA60-5A9BD6FDF86D}"/>
              </a:ext>
            </a:extLst>
          </p:cNvPr>
          <p:cNvSpPr txBox="1">
            <a:spLocks/>
          </p:cNvSpPr>
          <p:nvPr/>
        </p:nvSpPr>
        <p:spPr>
          <a:xfrm>
            <a:off x="-369848" y="2179350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>
                <a:solidFill>
                  <a:srgbClr val="FFC000"/>
                </a:solidFill>
              </a:rPr>
              <a:t>Three phase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to ground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fault</a:t>
            </a:r>
          </a:p>
        </p:txBody>
      </p:sp>
    </p:spTree>
    <p:extLst>
      <p:ext uri="{BB962C8B-B14F-4D97-AF65-F5344CB8AC3E}">
        <p14:creationId xmlns:p14="http://schemas.microsoft.com/office/powerpoint/2010/main" val="2633531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2269150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rgbClr val="FFB600"/>
                </a:solidFill>
              </a:rPr>
              <a:t>Transmission  </a:t>
            </a:r>
            <a:r>
              <a:rPr lang="en-US" sz="5400" dirty="0"/>
              <a:t>Line protection</a:t>
            </a:r>
            <a:endParaRPr sz="5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167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2269150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rgbClr val="FFB600"/>
                </a:solidFill>
              </a:rPr>
              <a:t>Differential </a:t>
            </a:r>
            <a:r>
              <a:rPr lang="en-US" sz="5400" dirty="0"/>
              <a:t>Protection</a:t>
            </a:r>
            <a:endParaRPr sz="5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847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Today’s </a:t>
            </a:r>
            <a:r>
              <a:rPr lang="en-US" dirty="0">
                <a:solidFill>
                  <a:srgbClr val="FFB600"/>
                </a:solidFill>
              </a:rPr>
              <a:t>Agenda</a:t>
            </a:r>
            <a:endParaRPr dirty="0">
              <a:solidFill>
                <a:srgbClr val="FFB600"/>
              </a:solidFill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255" name="Shape 255"/>
          <p:cNvSpPr/>
          <p:nvPr/>
        </p:nvSpPr>
        <p:spPr>
          <a:xfrm>
            <a:off x="2164963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6" name="Shape 256"/>
          <p:cNvSpPr/>
          <p:nvPr/>
        </p:nvSpPr>
        <p:spPr>
          <a:xfrm>
            <a:off x="11518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7" name="Shape 257"/>
          <p:cNvSpPr txBox="1"/>
          <p:nvPr/>
        </p:nvSpPr>
        <p:spPr>
          <a:xfrm>
            <a:off x="1230636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first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58" name="Shape 258"/>
          <p:cNvSpPr txBox="1"/>
          <p:nvPr/>
        </p:nvSpPr>
        <p:spPr>
          <a:xfrm>
            <a:off x="594488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Introduction to FREEDM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59" name="Shape 259"/>
          <p:cNvSpPr txBox="1"/>
          <p:nvPr/>
        </p:nvSpPr>
        <p:spPr>
          <a:xfrm>
            <a:off x="571536" y="3955927"/>
            <a:ext cx="17550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What, Why &amp; How?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0" name="Shape 260"/>
          <p:cNvSpPr/>
          <p:nvPr/>
        </p:nvSpPr>
        <p:spPr>
          <a:xfrm>
            <a:off x="3256823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FFB6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1" name="Shape 261"/>
          <p:cNvSpPr txBox="1"/>
          <p:nvPr/>
        </p:nvSpPr>
        <p:spPr>
          <a:xfrm>
            <a:off x="2699425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Solid State Transformer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62" name="Shape 262"/>
          <p:cNvSpPr txBox="1"/>
          <p:nvPr/>
        </p:nvSpPr>
        <p:spPr>
          <a:xfrm>
            <a:off x="2699423" y="3955927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Proposed Design &amp; Implementation as well as Simulation Analysis. 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3" name="Shape 263"/>
          <p:cNvSpPr txBox="1"/>
          <p:nvPr/>
        </p:nvSpPr>
        <p:spPr>
          <a:xfrm>
            <a:off x="3256826" y="3108925"/>
            <a:ext cx="5943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second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5338808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5" name="Shape 265"/>
          <p:cNvSpPr txBox="1"/>
          <p:nvPr/>
        </p:nvSpPr>
        <p:spPr>
          <a:xfrm>
            <a:off x="4781413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Protection Schemes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4781407" y="3955925"/>
            <a:ext cx="1754999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Differential &amp; Over Current Protection. 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5417558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third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7420786" y="2947750"/>
            <a:ext cx="594300" cy="594300"/>
          </a:xfrm>
          <a:prstGeom prst="ellipse">
            <a:avLst/>
          </a:prstGeom>
          <a:noFill/>
          <a:ln w="381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6863388" y="3499125"/>
            <a:ext cx="170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IoT Prototype</a:t>
            </a:r>
            <a:endParaRPr sz="10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  <p:sp>
        <p:nvSpPr>
          <p:cNvPr id="270" name="Shape 270"/>
          <p:cNvSpPr txBox="1"/>
          <p:nvPr/>
        </p:nvSpPr>
        <p:spPr>
          <a:xfrm>
            <a:off x="6863386" y="3955927"/>
            <a:ext cx="1709100" cy="7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Internet of Things Features.</a:t>
            </a:r>
            <a:b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</a:br>
            <a:r>
              <a:rPr lang="en-US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Prototype Simulation. 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7499536" y="3108924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None/>
            </a:pPr>
            <a:r>
              <a:rPr lang="en" sz="800" b="1" dirty="0">
                <a:solidFill>
                  <a:srgbClr val="434343"/>
                </a:solidFill>
                <a:latin typeface="Raleway Light"/>
                <a:ea typeface="Raleway Light"/>
                <a:cs typeface="Raleway Light"/>
                <a:sym typeface="Raleway Light"/>
              </a:rPr>
              <a:t>last</a:t>
            </a:r>
            <a:endParaRPr sz="800" b="1" dirty="0"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4337175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419150" y="3238713"/>
            <a:ext cx="594300" cy="36900"/>
          </a:xfrm>
          <a:prstGeom prst="roundRect">
            <a:avLst>
              <a:gd name="adj" fmla="val 5000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grpSp>
        <p:nvGrpSpPr>
          <p:cNvPr id="274" name="Shape 2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275" name="Shape 275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0" t="0" r="0" b="0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0" t="0" r="0" b="0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59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3975F5-D303-4C02-BD39-BD1A85A0A6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28717BA-7648-4D9A-96AD-9B7E6BFE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57" y="864393"/>
            <a:ext cx="8084486" cy="34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68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71316C-C072-4389-B7F2-C7CC6745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36" y="658932"/>
            <a:ext cx="7255727" cy="35827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86779B-BF22-4AB2-863D-6EC230818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93" t="1837" r="24865" b="21619"/>
          <a:stretch/>
        </p:blipFill>
        <p:spPr>
          <a:xfrm>
            <a:off x="944136" y="3114732"/>
            <a:ext cx="3236121" cy="11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49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60AFED-344E-45D6-B64D-8DD19CD8A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512" y="528244"/>
            <a:ext cx="4087879" cy="21405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F041D-F601-490D-B271-BBB7F76C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512" y="2804767"/>
            <a:ext cx="4087879" cy="1940152"/>
          </a:xfrm>
          <a:prstGeom prst="rect">
            <a:avLst/>
          </a:prstGeom>
        </p:spPr>
      </p:pic>
      <p:sp>
        <p:nvSpPr>
          <p:cNvPr id="8" name="Shape 115">
            <a:extLst>
              <a:ext uri="{FF2B5EF4-FFF2-40B4-BE49-F238E27FC236}">
                <a16:creationId xmlns:a16="http://schemas.microsoft.com/office/drawing/2014/main" id="{7E1C056F-A963-4CB6-A5F9-273B4011B2A3}"/>
              </a:ext>
            </a:extLst>
          </p:cNvPr>
          <p:cNvSpPr txBox="1">
            <a:spLocks/>
          </p:cNvSpPr>
          <p:nvPr/>
        </p:nvSpPr>
        <p:spPr>
          <a:xfrm>
            <a:off x="-369848" y="2179350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>
                <a:solidFill>
                  <a:srgbClr val="FFC000"/>
                </a:solidFill>
              </a:rPr>
              <a:t>Three phase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to ground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fault</a:t>
            </a:r>
          </a:p>
        </p:txBody>
      </p:sp>
      <p:sp>
        <p:nvSpPr>
          <p:cNvPr id="9" name="Shape 115">
            <a:extLst>
              <a:ext uri="{FF2B5EF4-FFF2-40B4-BE49-F238E27FC236}">
                <a16:creationId xmlns:a16="http://schemas.microsoft.com/office/drawing/2014/main" id="{2AD0114B-13BE-4AFD-85A6-85FB9643F9BC}"/>
              </a:ext>
            </a:extLst>
          </p:cNvPr>
          <p:cNvSpPr txBox="1">
            <a:spLocks/>
          </p:cNvSpPr>
          <p:nvPr/>
        </p:nvSpPr>
        <p:spPr>
          <a:xfrm>
            <a:off x="6616391" y="1060512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Current </a:t>
            </a:r>
            <a:r>
              <a:rPr lang="en-US" dirty="0">
                <a:solidFill>
                  <a:srgbClr val="FFC000"/>
                </a:solidFill>
              </a:rPr>
              <a:t>difference</a:t>
            </a:r>
            <a:br>
              <a:rPr lang="en-US" dirty="0"/>
            </a:br>
            <a:r>
              <a:rPr lang="en-US" dirty="0"/>
              <a:t>at line 1-2</a:t>
            </a:r>
          </a:p>
        </p:txBody>
      </p:sp>
      <p:sp>
        <p:nvSpPr>
          <p:cNvPr id="10" name="Shape 115">
            <a:extLst>
              <a:ext uri="{FF2B5EF4-FFF2-40B4-BE49-F238E27FC236}">
                <a16:creationId xmlns:a16="http://schemas.microsoft.com/office/drawing/2014/main" id="{29E67A6A-C7FC-4770-BDDE-97E253E993A3}"/>
              </a:ext>
            </a:extLst>
          </p:cNvPr>
          <p:cNvSpPr txBox="1">
            <a:spLocks/>
          </p:cNvSpPr>
          <p:nvPr/>
        </p:nvSpPr>
        <p:spPr>
          <a:xfrm>
            <a:off x="6616391" y="3382443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Current at line 1-2</a:t>
            </a:r>
          </a:p>
        </p:txBody>
      </p:sp>
    </p:spTree>
    <p:extLst>
      <p:ext uri="{BB962C8B-B14F-4D97-AF65-F5344CB8AC3E}">
        <p14:creationId xmlns:p14="http://schemas.microsoft.com/office/powerpoint/2010/main" val="19440573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2269150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5400" dirty="0">
                <a:solidFill>
                  <a:srgbClr val="FFB600"/>
                </a:solidFill>
              </a:rPr>
              <a:t>Overcurrent </a:t>
            </a:r>
            <a:r>
              <a:rPr lang="en-US" sz="5400" dirty="0"/>
              <a:t>Protection</a:t>
            </a:r>
            <a:endParaRPr sz="5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19553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E52563-115F-4B1C-9CA5-04D2E24736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8E30846-5639-4903-B612-7204F9A4F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568580"/>
            <a:ext cx="6315076" cy="40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56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D3AD2C-D1E9-4502-9460-914B7E9A0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825" y="741108"/>
            <a:ext cx="7372350" cy="366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28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B2EAF1-64B0-43F8-8369-63ED5BED7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16" y="1093932"/>
            <a:ext cx="6868567" cy="3515028"/>
          </a:xfrm>
          <a:prstGeom prst="rect">
            <a:avLst/>
          </a:prstGeom>
        </p:spPr>
      </p:pic>
      <p:sp>
        <p:nvSpPr>
          <p:cNvPr id="6" name="Shape 115">
            <a:extLst>
              <a:ext uri="{FF2B5EF4-FFF2-40B4-BE49-F238E27FC236}">
                <a16:creationId xmlns:a16="http://schemas.microsoft.com/office/drawing/2014/main" id="{1D2586FF-6E0E-4A87-B104-E609B93A83DD}"/>
              </a:ext>
            </a:extLst>
          </p:cNvPr>
          <p:cNvSpPr txBox="1">
            <a:spLocks/>
          </p:cNvSpPr>
          <p:nvPr/>
        </p:nvSpPr>
        <p:spPr>
          <a:xfrm>
            <a:off x="1094678" y="534540"/>
            <a:ext cx="6648764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Main relay block</a:t>
            </a:r>
          </a:p>
        </p:txBody>
      </p:sp>
    </p:spTree>
    <p:extLst>
      <p:ext uri="{BB962C8B-B14F-4D97-AF65-F5344CB8AC3E}">
        <p14:creationId xmlns:p14="http://schemas.microsoft.com/office/powerpoint/2010/main" val="35420306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p:sp>
        <p:nvSpPr>
          <p:cNvPr id="8" name="Shape 115">
            <a:extLst>
              <a:ext uri="{FF2B5EF4-FFF2-40B4-BE49-F238E27FC236}">
                <a16:creationId xmlns:a16="http://schemas.microsoft.com/office/drawing/2014/main" id="{7E1C056F-A963-4CB6-A5F9-273B4011B2A3}"/>
              </a:ext>
            </a:extLst>
          </p:cNvPr>
          <p:cNvSpPr txBox="1">
            <a:spLocks/>
          </p:cNvSpPr>
          <p:nvPr/>
        </p:nvSpPr>
        <p:spPr>
          <a:xfrm>
            <a:off x="-369848" y="2179350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 algn="ctr">
              <a:buFont typeface="Raleway Light"/>
              <a:buNone/>
            </a:pPr>
            <a:r>
              <a:rPr lang="en-US" dirty="0">
                <a:solidFill>
                  <a:srgbClr val="FFC000"/>
                </a:solidFill>
              </a:rPr>
              <a:t>Three phase 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to ground</a:t>
            </a:r>
            <a:br>
              <a:rPr lang="en-US" dirty="0">
                <a:solidFill>
                  <a:srgbClr val="FFC000"/>
                </a:solidFill>
              </a:rPr>
            </a:br>
            <a:r>
              <a:rPr lang="en-US" dirty="0">
                <a:solidFill>
                  <a:srgbClr val="FFC000"/>
                </a:solidFill>
              </a:rPr>
              <a:t>fault</a:t>
            </a:r>
          </a:p>
        </p:txBody>
      </p:sp>
      <p:sp>
        <p:nvSpPr>
          <p:cNvPr id="10" name="Shape 115">
            <a:extLst>
              <a:ext uri="{FF2B5EF4-FFF2-40B4-BE49-F238E27FC236}">
                <a16:creationId xmlns:a16="http://schemas.microsoft.com/office/drawing/2014/main" id="{29E67A6A-C7FC-4770-BDDE-97E253E993A3}"/>
              </a:ext>
            </a:extLst>
          </p:cNvPr>
          <p:cNvSpPr txBox="1">
            <a:spLocks/>
          </p:cNvSpPr>
          <p:nvPr/>
        </p:nvSpPr>
        <p:spPr>
          <a:xfrm>
            <a:off x="4124651" y="4082100"/>
            <a:ext cx="3328638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dirty="0"/>
              <a:t>Current at line 1-2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EFCF9-2A1A-4FC3-845C-E89C75F74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79" y="1180956"/>
            <a:ext cx="5860775" cy="278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879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Integration of IoT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future is here!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4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694793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600"/>
                </a:solidFill>
              </a:rPr>
              <a:t>Internet</a:t>
            </a:r>
            <a:r>
              <a:rPr lang="en" dirty="0"/>
              <a:t> </a:t>
            </a:r>
            <a:r>
              <a:rPr lang="en-US" dirty="0"/>
              <a:t>of Things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A Network in which all physical objects are connected to the internet.</a:t>
            </a:r>
            <a:endParaRPr dirty="0"/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Basically an integration of computing and networking.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just">
              <a:buNone/>
            </a:pPr>
            <a:r>
              <a:rPr lang="en-US" dirty="0" err="1">
                <a:solidFill>
                  <a:srgbClr val="FFC000"/>
                </a:solidFill>
              </a:rPr>
              <a:t>Mckinsey</a:t>
            </a:r>
            <a:r>
              <a:rPr lang="ar-EG" dirty="0"/>
              <a:t> </a:t>
            </a:r>
            <a:r>
              <a:rPr lang="en-US" dirty="0"/>
              <a:t>Global Institute reports that IoT business will reach </a:t>
            </a:r>
            <a:r>
              <a:rPr lang="en-US" b="1" dirty="0"/>
              <a:t>6.2 trillion </a:t>
            </a:r>
            <a:r>
              <a:rPr lang="en-US" dirty="0"/>
              <a:t>in revenue by 2025</a:t>
            </a:r>
            <a:r>
              <a:rPr lang="en" dirty="0"/>
              <a:t>. 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103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 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FREEDM Smart Grid?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2269150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FFB600"/>
                </a:solidFill>
              </a:rPr>
              <a:t>IoT in</a:t>
            </a:r>
            <a:r>
              <a:rPr lang="en" sz="5200" dirty="0">
                <a:solidFill>
                  <a:srgbClr val="FFB600"/>
                </a:solidFill>
              </a:rPr>
              <a:t> </a:t>
            </a:r>
            <a:br>
              <a:rPr lang="en" sz="5200" dirty="0">
                <a:solidFill>
                  <a:srgbClr val="FFB600"/>
                </a:solidFill>
              </a:rPr>
            </a:br>
            <a:r>
              <a:rPr lang="en-US" sz="5200" dirty="0">
                <a:solidFill>
                  <a:srgbClr val="FFB600"/>
                </a:solidFill>
              </a:rPr>
              <a:t>Power Systems</a:t>
            </a:r>
            <a:endParaRPr sz="5200" dirty="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66487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rise of renewable energy &amp; computerized optimization. 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7617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4F8E-1752-4EC2-AC4E-6EF8DC1A731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5" y="493906"/>
            <a:ext cx="7582829" cy="425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847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922000" y="2837400"/>
            <a:ext cx="36500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Distributed Grid Intelligence </a:t>
            </a:r>
            <a:endParaRPr sz="16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System brain</a:t>
            </a:r>
            <a:r>
              <a:rPr lang="en" sz="1600" dirty="0"/>
              <a:t>. </a:t>
            </a:r>
            <a:r>
              <a:rPr lang="en-US" sz="1600" dirty="0"/>
              <a:t>Centralized command and control unit.</a:t>
            </a:r>
            <a:br>
              <a:rPr lang="en-US" sz="1600" dirty="0"/>
            </a:br>
            <a:r>
              <a:rPr lang="en-US" sz="1600" dirty="0">
                <a:solidFill>
                  <a:srgbClr val="FFC000"/>
                </a:solidFill>
              </a:rPr>
              <a:t>Gateway</a:t>
            </a:r>
            <a:r>
              <a:rPr lang="en-US" sz="1600" dirty="0"/>
              <a:t> to the outside world.</a:t>
            </a:r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 </a:t>
            </a:r>
            <a:endParaRPr sz="1600" dirty="0"/>
          </a:p>
        </p:txBody>
      </p:sp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</a:t>
            </a:r>
            <a:r>
              <a:rPr lang="en" dirty="0"/>
              <a:t> can </a:t>
            </a:r>
            <a:r>
              <a:rPr lang="en" dirty="0">
                <a:solidFill>
                  <a:srgbClr val="FFB600"/>
                </a:solidFill>
              </a:rPr>
              <a:t>split</a:t>
            </a:r>
            <a:r>
              <a:rPr lang="en" dirty="0"/>
              <a:t> </a:t>
            </a:r>
            <a:r>
              <a:rPr lang="en-US" dirty="0"/>
              <a:t>the main</a:t>
            </a:r>
            <a:r>
              <a:rPr lang="en" dirty="0"/>
              <a:t> </a:t>
            </a:r>
            <a:r>
              <a:rPr lang="en-US" dirty="0"/>
              <a:t>functionality:</a:t>
            </a:r>
            <a:endParaRPr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678678" y="2837400"/>
            <a:ext cx="35433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b="1" dirty="0"/>
              <a:t>Fault Isolation Device</a:t>
            </a:r>
            <a:endParaRPr sz="1600"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Computerized protection relay unit.</a:t>
            </a:r>
            <a:r>
              <a:rPr lang="en" sz="1600" dirty="0"/>
              <a:t> </a:t>
            </a:r>
            <a:r>
              <a:rPr lang="en-US" sz="1600" dirty="0"/>
              <a:t>Automated </a:t>
            </a:r>
            <a:r>
              <a:rPr lang="en-US" sz="1600" dirty="0">
                <a:solidFill>
                  <a:srgbClr val="FFC000"/>
                </a:solidFill>
              </a:rPr>
              <a:t>multi-tasking</a:t>
            </a:r>
            <a:r>
              <a:rPr lang="en-US" sz="1600" dirty="0"/>
              <a:t> nodes.</a:t>
            </a:r>
            <a:br>
              <a:rPr lang="en-US" sz="1600" dirty="0"/>
            </a:br>
            <a:r>
              <a:rPr lang="en-US" sz="1600" dirty="0"/>
              <a:t>Ultra-fast and responsive.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055177" y="292676"/>
            <a:ext cx="796167" cy="796157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414808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500" b="1" dirty="0"/>
              <a:t>Raspberry </a:t>
            </a:r>
            <a:r>
              <a:rPr lang="en-US" sz="4500" dirty="0">
                <a:solidFill>
                  <a:srgbClr val="FFB600"/>
                </a:solidFill>
              </a:rPr>
              <a:t>Pi</a:t>
            </a:r>
            <a:r>
              <a:rPr lang="en-US" sz="4500" b="1" dirty="0"/>
              <a:t> 3 Model B+</a:t>
            </a:r>
            <a:endParaRPr sz="45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484906"/>
            <a:ext cx="4482625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>
              <a:buFontTx/>
              <a:buChar char="-"/>
            </a:pPr>
            <a:r>
              <a:rPr lang="en-US" dirty="0"/>
              <a:t>Cortex (ARMv8) 64-bit @ </a:t>
            </a:r>
            <a:r>
              <a:rPr lang="en-US" dirty="0">
                <a:solidFill>
                  <a:srgbClr val="FFC000"/>
                </a:solidFill>
              </a:rPr>
              <a:t>1.4GHz.</a:t>
            </a:r>
          </a:p>
          <a:p>
            <a:pPr marL="285750" lvl="0" indent="-285750" algn="just">
              <a:buFontTx/>
              <a:buChar char="-"/>
            </a:pPr>
            <a:r>
              <a:rPr lang="en-US" dirty="0">
                <a:solidFill>
                  <a:srgbClr val="FFC000"/>
                </a:solidFill>
              </a:rPr>
              <a:t>1 GB </a:t>
            </a:r>
            <a:r>
              <a:rPr lang="en-US" dirty="0"/>
              <a:t>RAM.</a:t>
            </a:r>
          </a:p>
          <a:p>
            <a:pPr marL="285750" lvl="0" indent="-285750" algn="just">
              <a:buFontTx/>
              <a:buChar char="-"/>
            </a:pPr>
            <a:r>
              <a:rPr lang="en-US" dirty="0">
                <a:solidFill>
                  <a:srgbClr val="FFC000"/>
                </a:solidFill>
              </a:rPr>
              <a:t>Gigabit</a:t>
            </a:r>
            <a:r>
              <a:rPr lang="en-US" dirty="0"/>
              <a:t> Ethernet + 2.4GHz and 5GHz 802.11.b </a:t>
            </a:r>
            <a:r>
              <a:rPr lang="en-US" dirty="0">
                <a:solidFill>
                  <a:srgbClr val="FFC000"/>
                </a:solidFill>
              </a:rPr>
              <a:t>ac</a:t>
            </a:r>
            <a:r>
              <a:rPr lang="en-US" dirty="0"/>
              <a:t> wireless LAN.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Extended 40-pin </a:t>
            </a:r>
            <a:r>
              <a:rPr lang="en-US" dirty="0">
                <a:solidFill>
                  <a:srgbClr val="FFC000"/>
                </a:solidFill>
              </a:rPr>
              <a:t>GPIO</a:t>
            </a:r>
            <a:r>
              <a:rPr lang="en-US" dirty="0"/>
              <a:t> header.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5V/2.5A DC power input.</a:t>
            </a:r>
          </a:p>
          <a:p>
            <a:pPr marL="285750" indent="-285750" algn="just">
              <a:buFontTx/>
              <a:buChar char="-"/>
            </a:pPr>
            <a:endParaRPr lang="en-US" dirty="0"/>
          </a:p>
          <a:p>
            <a:pPr marL="285750" lvl="0" indent="-285750" algn="just">
              <a:buFontTx/>
              <a:buChar char="-"/>
            </a:pP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/>
          <a:srcRect/>
          <a:stretch/>
        </p:blipFill>
        <p:spPr>
          <a:xfrm>
            <a:off x="4957350" y="1627506"/>
            <a:ext cx="3360300" cy="18884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3871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Arduino </a:t>
            </a:r>
            <a:r>
              <a:rPr lang="en-US" dirty="0">
                <a:solidFill>
                  <a:srgbClr val="FFB600"/>
                </a:solidFill>
              </a:rPr>
              <a:t>MEGA</a:t>
            </a:r>
            <a:endParaRPr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125"/>
            <a:ext cx="4445454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Flash Memory: 256 KB &amp; SRAM: 8 KB</a:t>
            </a:r>
          </a:p>
          <a:p>
            <a:pPr marL="285750" indent="-285750">
              <a:buFontTx/>
              <a:buChar char="-"/>
            </a:pPr>
            <a:r>
              <a:rPr lang="en-US" dirty="0"/>
              <a:t>Clock Speed: 16 MHz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Operating Voltage: 5 V</a:t>
            </a:r>
          </a:p>
          <a:p>
            <a:pPr marL="285750" indent="-285750">
              <a:buFontTx/>
              <a:buChar char="-"/>
            </a:pPr>
            <a:r>
              <a:rPr lang="en-US" dirty="0"/>
              <a:t>Digital I/O Pins: 54 (of which 15 provide </a:t>
            </a:r>
            <a:r>
              <a:rPr lang="en-US" dirty="0">
                <a:solidFill>
                  <a:srgbClr val="FFC000"/>
                </a:solidFill>
              </a:rPr>
              <a:t>PWM</a:t>
            </a:r>
            <a:r>
              <a:rPr lang="en-US" dirty="0"/>
              <a:t> output).</a:t>
            </a:r>
          </a:p>
          <a:p>
            <a:pPr marL="285750" lvl="0" indent="-285750">
              <a:buFontTx/>
              <a:buChar char="-"/>
            </a:pP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/>
          <a:srcRect/>
          <a:stretch/>
        </p:blipFill>
        <p:spPr>
          <a:xfrm>
            <a:off x="5166731" y="1463333"/>
            <a:ext cx="3210391" cy="191920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069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4F8E-1752-4EC2-AC4E-6EF8DC1A7317}"/>
              </a:ext>
            </a:extLst>
          </p:cNvPr>
          <p:cNvPicPr/>
          <p:nvPr/>
        </p:nvPicPr>
        <p:blipFill>
          <a:blip r:embed="rId3"/>
          <a:srcRect/>
          <a:stretch/>
        </p:blipFill>
        <p:spPr>
          <a:xfrm>
            <a:off x="782952" y="493906"/>
            <a:ext cx="7578095" cy="4259766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5B00EA50-003A-4523-BC80-3AEBE89AFB51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35C0F327-0E4E-4D5D-949A-608A717CDBE8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04E8397-ECF6-4112-94F6-DED9A28B5A6D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6440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4F8E-1752-4EC2-AC4E-6EF8DC1A7317}"/>
              </a:ext>
            </a:extLst>
          </p:cNvPr>
          <p:cNvPicPr/>
          <p:nvPr/>
        </p:nvPicPr>
        <p:blipFill rotWithShape="1">
          <a:blip r:embed="rId2"/>
          <a:srcRect t="1648"/>
          <a:stretch/>
        </p:blipFill>
        <p:spPr>
          <a:xfrm>
            <a:off x="1469493" y="512063"/>
            <a:ext cx="6205014" cy="4189569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7999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 Design &amp; Implementation</a:t>
            </a:r>
            <a:endParaRPr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Using Proteus software simulator.</a:t>
            </a:r>
            <a:endParaRPr dirty="0"/>
          </a:p>
        </p:txBody>
      </p:sp>
      <p:sp>
        <p:nvSpPr>
          <p:cNvPr id="90" name="Shape 90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5</a:t>
            </a:r>
            <a:endParaRPr sz="9600" dirty="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53015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4F8E-1752-4EC2-AC4E-6EF8DC1A7317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469493" y="515260"/>
            <a:ext cx="6205014" cy="4112979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6914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84F8E-1752-4EC2-AC4E-6EF8DC1A7317}"/>
              </a:ext>
            </a:extLst>
          </p:cNvPr>
          <p:cNvPicPr/>
          <p:nvPr/>
        </p:nvPicPr>
        <p:blipFill>
          <a:blip r:embed="rId2"/>
          <a:srcRect/>
          <a:stretch/>
        </p:blipFill>
        <p:spPr>
          <a:xfrm>
            <a:off x="1469493" y="515260"/>
            <a:ext cx="6205014" cy="4112979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BC5BD01-3C96-4573-8CB8-CCC70757D85D}"/>
              </a:ext>
            </a:extLst>
          </p:cNvPr>
          <p:cNvSpPr/>
          <p:nvPr/>
        </p:nvSpPr>
        <p:spPr>
          <a:xfrm>
            <a:off x="729797" y="515260"/>
            <a:ext cx="6944710" cy="745981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8D939B-544D-4D05-AEC7-42EB5348C854}"/>
              </a:ext>
            </a:extLst>
          </p:cNvPr>
          <p:cNvSpPr/>
          <p:nvPr/>
        </p:nvSpPr>
        <p:spPr>
          <a:xfrm>
            <a:off x="1008993" y="2837792"/>
            <a:ext cx="3294993" cy="96105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CC5970-730E-423E-932E-3E10C690207D}"/>
              </a:ext>
            </a:extLst>
          </p:cNvPr>
          <p:cNvSpPr/>
          <p:nvPr/>
        </p:nvSpPr>
        <p:spPr>
          <a:xfrm>
            <a:off x="2806262" y="2349062"/>
            <a:ext cx="819807" cy="788276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6422D0-647B-447F-8ED9-906E7D8EA4FC}"/>
              </a:ext>
            </a:extLst>
          </p:cNvPr>
          <p:cNvSpPr/>
          <p:nvPr/>
        </p:nvSpPr>
        <p:spPr>
          <a:xfrm>
            <a:off x="1397620" y="3709639"/>
            <a:ext cx="1167161" cy="636645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2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B600"/>
                </a:solidFill>
              </a:rPr>
              <a:t>Smart</a:t>
            </a:r>
            <a:r>
              <a:rPr lang="en" dirty="0"/>
              <a:t> </a:t>
            </a:r>
            <a:r>
              <a:rPr lang="en-US" dirty="0"/>
              <a:t>Grid</a:t>
            </a:r>
            <a:endParaRPr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2042068"/>
            <a:ext cx="7197638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/>
            <a:r>
              <a:rPr lang="en-US" dirty="0"/>
              <a:t>Electrical grid that's integrated with a computerized, </a:t>
            </a:r>
            <a:r>
              <a:rPr lang="en-US" dirty="0">
                <a:solidFill>
                  <a:srgbClr val="FFC000"/>
                </a:solidFill>
              </a:rPr>
              <a:t>two-way</a:t>
            </a:r>
            <a:r>
              <a:rPr lang="en-US" dirty="0"/>
              <a:t> communication network.</a:t>
            </a:r>
            <a:endParaRPr dirty="0"/>
          </a:p>
          <a:p>
            <a:pPr lvl="0" algn="just">
              <a:spcBef>
                <a:spcPts val="0"/>
              </a:spcBef>
            </a:pPr>
            <a:r>
              <a:rPr lang="en-US" dirty="0">
                <a:solidFill>
                  <a:srgbClr val="FFC000"/>
                </a:solidFill>
              </a:rPr>
              <a:t>Real-time</a:t>
            </a:r>
            <a:r>
              <a:rPr lang="en-US" dirty="0"/>
              <a:t> monitoring modify and tune itself to an optimal state of performance.</a:t>
            </a:r>
          </a:p>
          <a:p>
            <a:pPr lvl="0" algn="just">
              <a:spcBef>
                <a:spcPts val="0"/>
              </a:spcBef>
            </a:pPr>
            <a:r>
              <a:rPr lang="en-US" dirty="0">
                <a:solidFill>
                  <a:srgbClr val="FFC000"/>
                </a:solidFill>
              </a:rPr>
              <a:t>Renewable</a:t>
            </a:r>
            <a:r>
              <a:rPr lang="en-US" dirty="0"/>
              <a:t> energy ultimate integration. 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88296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6453C9-2B78-44AA-9601-9463A17F3B7D}"/>
              </a:ext>
            </a:extLst>
          </p:cNvPr>
          <p:cNvPicPr/>
          <p:nvPr/>
        </p:nvPicPr>
        <p:blipFill rotWithShape="1">
          <a:blip r:embed="rId2"/>
          <a:srcRect r="52520" b="52945"/>
          <a:stretch/>
        </p:blipFill>
        <p:spPr bwMode="auto">
          <a:xfrm>
            <a:off x="1459989" y="949772"/>
            <a:ext cx="6005199" cy="34396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62BB2B53-8A4F-4EBA-8DDA-B7EC1F5412A6}"/>
              </a:ext>
            </a:extLst>
          </p:cNvPr>
          <p:cNvSpPr txBox="1">
            <a:spLocks/>
          </p:cNvSpPr>
          <p:nvPr/>
        </p:nvSpPr>
        <p:spPr>
          <a:xfrm>
            <a:off x="2649587" y="411891"/>
            <a:ext cx="3626005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2000" b="1" dirty="0"/>
              <a:t>DC Grid Single Line Diagram</a:t>
            </a:r>
          </a:p>
        </p:txBody>
      </p:sp>
    </p:spTree>
    <p:extLst>
      <p:ext uri="{BB962C8B-B14F-4D97-AF65-F5344CB8AC3E}">
        <p14:creationId xmlns:p14="http://schemas.microsoft.com/office/powerpoint/2010/main" val="1669334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7099F-0A8A-46C0-A8C8-0D9A144D7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7" y="679341"/>
            <a:ext cx="7969405" cy="3784818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634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>
          <a:blip r:embed="rId3"/>
          <a:srcRect/>
          <a:stretch/>
        </p:blipFill>
        <p:spPr>
          <a:xfrm>
            <a:off x="5177579" y="1219200"/>
            <a:ext cx="3360300" cy="233963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949772"/>
            <a:ext cx="4957416" cy="119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rgbClr val="FFB600"/>
                </a:solidFill>
              </a:rPr>
              <a:t>Solar </a:t>
            </a:r>
            <a:br>
              <a:rPr lang="en-US" dirty="0">
                <a:solidFill>
                  <a:srgbClr val="FFB600"/>
                </a:solidFill>
              </a:rPr>
            </a:br>
            <a:r>
              <a:rPr lang="en-US" dirty="0"/>
              <a:t>Cell Unit</a:t>
            </a:r>
            <a:endParaRPr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CO₂-free.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Long lifespan, up to 25 years.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Egypt’s excellent natural advantage.</a:t>
            </a:r>
            <a:endParaRPr dirty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29853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A9DBF9E-2EDC-4FA6-AF76-42131F3692E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594" y="524619"/>
            <a:ext cx="4990767" cy="420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5944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26350" y="891775"/>
            <a:ext cx="4957416" cy="119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5000" dirty="0"/>
              <a:t>ACS712 </a:t>
            </a:r>
            <a:br>
              <a:rPr lang="en-US" sz="5000" dirty="0"/>
            </a:br>
            <a:r>
              <a:rPr lang="en-US" sz="5000" dirty="0"/>
              <a:t>Current </a:t>
            </a:r>
            <a:r>
              <a:rPr lang="en-US" sz="5000" dirty="0">
                <a:solidFill>
                  <a:srgbClr val="FFB600"/>
                </a:solidFill>
              </a:rPr>
              <a:t>Sensor</a:t>
            </a:r>
            <a:endParaRPr sz="50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US" dirty="0"/>
              <a:t>Supply Voltage: 4.5V~5.5V DC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Current Range: -30A~ 30A </a:t>
            </a:r>
          </a:p>
          <a:p>
            <a:pPr marL="285750" lvl="0" indent="-285750">
              <a:buFontTx/>
              <a:buChar char="-"/>
            </a:pPr>
            <a:r>
              <a:rPr lang="en-US" dirty="0"/>
              <a:t>Sensitivity: 66mV/A</a:t>
            </a: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/>
          <a:srcRect/>
          <a:stretch/>
        </p:blipFill>
        <p:spPr>
          <a:xfrm>
            <a:off x="5493458" y="1547979"/>
            <a:ext cx="2728542" cy="2047542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557941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41EED9E-D2ED-443B-A636-8EF6B109DE9C}"/>
              </a:ext>
            </a:extLst>
          </p:cNvPr>
          <p:cNvPicPr/>
          <p:nvPr/>
        </p:nvPicPr>
        <p:blipFill rotWithShape="1">
          <a:blip r:embed="rId2"/>
          <a:srcRect l="22578" t="19894" r="24909" b="22873"/>
          <a:stretch/>
        </p:blipFill>
        <p:spPr bwMode="auto">
          <a:xfrm>
            <a:off x="1657880" y="734881"/>
            <a:ext cx="5828239" cy="3673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027109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826350" y="891775"/>
            <a:ext cx="4957416" cy="119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5000" dirty="0"/>
              <a:t>Fault </a:t>
            </a:r>
            <a:r>
              <a:rPr lang="en-US" sz="5000" dirty="0">
                <a:solidFill>
                  <a:srgbClr val="FFB600"/>
                </a:solidFill>
              </a:rPr>
              <a:t>Isolation </a:t>
            </a:r>
            <a:r>
              <a:rPr lang="en-US" sz="5000" dirty="0"/>
              <a:t>Device</a:t>
            </a:r>
            <a:endParaRPr sz="50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403535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Operating Voltage: 5 V</a:t>
            </a:r>
          </a:p>
          <a:p>
            <a:pPr marL="285750" indent="-285750">
              <a:buFontTx/>
              <a:buChar char="-"/>
            </a:pPr>
            <a:r>
              <a:rPr lang="en-US" dirty="0"/>
              <a:t>Digital I/O Pins: 54 (of which 15 provide </a:t>
            </a:r>
            <a:r>
              <a:rPr lang="en-US" dirty="0">
                <a:solidFill>
                  <a:srgbClr val="FFC000"/>
                </a:solidFill>
              </a:rPr>
              <a:t>PWM</a:t>
            </a:r>
            <a:r>
              <a:rPr lang="en-US" dirty="0"/>
              <a:t> output).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C000"/>
                </a:solidFill>
              </a:rPr>
              <a:t>Ultra-fast</a:t>
            </a:r>
            <a:r>
              <a:rPr lang="en-US" dirty="0"/>
              <a:t> compared to traditional circuit breaker.</a:t>
            </a:r>
          </a:p>
          <a:p>
            <a:pPr marL="285750" lvl="0" indent="-285750">
              <a:buFontTx/>
              <a:buChar char="-"/>
            </a:pPr>
            <a:endParaRPr lang="en-US" dirty="0"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Shape 155">
            <a:extLst>
              <a:ext uri="{FF2B5EF4-FFF2-40B4-BE49-F238E27FC236}">
                <a16:creationId xmlns:a16="http://schemas.microsoft.com/office/drawing/2014/main" id="{BAF32DAD-D691-4383-B5E1-FE707DBDB73D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5783766" y="1168838"/>
            <a:ext cx="2177742" cy="148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" name="Picture 2" descr="A circuit board&#10;&#10;Description automatically generated">
            <a:extLst>
              <a:ext uri="{FF2B5EF4-FFF2-40B4-BE49-F238E27FC236}">
                <a16:creationId xmlns:a16="http://schemas.microsoft.com/office/drawing/2014/main" id="{0B421C08-52B7-4049-B5CC-49268C693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30" t="9359" r="9756" b="5851"/>
          <a:stretch/>
        </p:blipFill>
        <p:spPr>
          <a:xfrm>
            <a:off x="5802119" y="2928501"/>
            <a:ext cx="2177742" cy="166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7964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DED640-3E14-46BC-B12D-E850F4588ADA}"/>
              </a:ext>
            </a:extLst>
          </p:cNvPr>
          <p:cNvPicPr/>
          <p:nvPr/>
        </p:nvPicPr>
        <p:blipFill rotWithShape="1">
          <a:blip r:embed="rId2"/>
          <a:srcRect l="9815" t="17629" r="11447" b="13942"/>
          <a:stretch/>
        </p:blipFill>
        <p:spPr bwMode="auto">
          <a:xfrm>
            <a:off x="691034" y="485445"/>
            <a:ext cx="7761931" cy="41726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36531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EB27-E75C-4201-A37D-0DD1FECA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8" y="455388"/>
            <a:ext cx="8355980" cy="4254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A4080FC-FB2E-4401-A7C8-931B9C905CA5}"/>
              </a:ext>
            </a:extLst>
          </p:cNvPr>
          <p:cNvSpPr/>
          <p:nvPr/>
        </p:nvSpPr>
        <p:spPr>
          <a:xfrm>
            <a:off x="431078" y="4103649"/>
            <a:ext cx="319771" cy="3048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605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11EB27-E75C-4201-A37D-0DD1FECA9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8" y="455388"/>
            <a:ext cx="8355980" cy="42543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04C073-F7FE-45CC-8DA5-9A90D98B8DCF}"/>
              </a:ext>
            </a:extLst>
          </p:cNvPr>
          <p:cNvSpPr/>
          <p:nvPr/>
        </p:nvSpPr>
        <p:spPr>
          <a:xfrm>
            <a:off x="341971" y="312234"/>
            <a:ext cx="7664605" cy="45720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>
                <a:alpha val="8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4940AB-0E3B-4494-9627-B2B0C985E269}"/>
              </a:ext>
            </a:extLst>
          </p:cNvPr>
          <p:cNvSpPr/>
          <p:nvPr/>
        </p:nvSpPr>
        <p:spPr>
          <a:xfrm>
            <a:off x="8006576" y="4146331"/>
            <a:ext cx="780482" cy="443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7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94FAC-7C1D-4C95-9746-0418741FC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089" y="407446"/>
            <a:ext cx="4339821" cy="43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35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5000" dirty="0"/>
              <a:t>Power </a:t>
            </a:r>
            <a:r>
              <a:rPr lang="en-US" sz="5000" dirty="0">
                <a:solidFill>
                  <a:srgbClr val="FFB600"/>
                </a:solidFill>
              </a:rPr>
              <a:t>Prioritization</a:t>
            </a:r>
            <a:endParaRPr sz="5000"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The power sources in our FREEDM system is assigned a certain set of rules in order to optimize the load reliability and the </a:t>
            </a:r>
            <a:r>
              <a:rPr lang="en-US" dirty="0">
                <a:solidFill>
                  <a:srgbClr val="FFC000"/>
                </a:solidFill>
              </a:rPr>
              <a:t>economic</a:t>
            </a:r>
            <a:r>
              <a:rPr lang="en-US" dirty="0"/>
              <a:t> cost.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ctr">
              <a:buNone/>
            </a:pPr>
            <a:r>
              <a:rPr lang="en-US" dirty="0"/>
              <a:t>PV unit </a:t>
            </a:r>
            <a:r>
              <a:rPr lang="en-US" sz="2500" dirty="0">
                <a:solidFill>
                  <a:srgbClr val="FFC000"/>
                </a:solidFill>
              </a:rPr>
              <a:t>&gt;</a:t>
            </a:r>
            <a:r>
              <a:rPr lang="en-US" dirty="0"/>
              <a:t> Battery unit </a:t>
            </a:r>
            <a:r>
              <a:rPr lang="en-US" sz="2500" dirty="0">
                <a:solidFill>
                  <a:srgbClr val="FFC000"/>
                </a:solidFill>
              </a:rPr>
              <a:t>&gt;</a:t>
            </a:r>
            <a:r>
              <a:rPr lang="en-US" dirty="0"/>
              <a:t> DC grid</a:t>
            </a:r>
            <a:r>
              <a:rPr lang="en" dirty="0"/>
              <a:t>. 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4243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B07DC9-B411-4B38-A902-A5B31BF74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25" y="543588"/>
            <a:ext cx="7991475" cy="4229100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53400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B420D-96B0-41CD-B33A-13578498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05" y="837391"/>
            <a:ext cx="8140390" cy="3346870"/>
          </a:xfrm>
          <a:prstGeom prst="rect">
            <a:avLst/>
          </a:prstGeom>
        </p:spPr>
      </p:pic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04136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73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609BA84-9406-4DBF-8E8A-88076EC9DD7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05"/>
          <a:stretch/>
        </p:blipFill>
        <p:spPr bwMode="auto">
          <a:xfrm>
            <a:off x="1088459" y="1091623"/>
            <a:ext cx="6843775" cy="2960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625633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74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027E55-9302-40E2-AB5C-600BEDF4DB9F}"/>
              </a:ext>
            </a:extLst>
          </p:cNvPr>
          <p:cNvPicPr/>
          <p:nvPr/>
        </p:nvPicPr>
        <p:blipFill>
          <a:blip r:embed="rId2"/>
          <a:srcRect/>
          <a:stretch/>
        </p:blipFill>
        <p:spPr bwMode="auto">
          <a:xfrm>
            <a:off x="1677732" y="1124616"/>
            <a:ext cx="5788536" cy="2894268"/>
          </a:xfrm>
          <a:prstGeom prst="rect">
            <a:avLst/>
          </a:prstGeom>
          <a:ln>
            <a:noFill/>
          </a:ln>
          <a:effectLst>
            <a:softEdge rad="190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13642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75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ower">
            <a:hlinkClick r:id="" action="ppaction://media"/>
            <a:extLst>
              <a:ext uri="{FF2B5EF4-FFF2-40B4-BE49-F238E27FC236}">
                <a16:creationId xmlns:a16="http://schemas.microsoft.com/office/drawing/2014/main" id="{8CF79EDB-6967-4717-BAEF-60344615C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942" y="370811"/>
            <a:ext cx="8493063" cy="445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7500888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5000" dirty="0"/>
              <a:t>Protection </a:t>
            </a:r>
            <a:r>
              <a:rPr lang="en-US" sz="5000" dirty="0">
                <a:solidFill>
                  <a:srgbClr val="FFB600"/>
                </a:solidFill>
              </a:rPr>
              <a:t>Coordination</a:t>
            </a:r>
            <a:endParaRPr sz="5000" dirty="0"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Within our system, there two types of protection methods are being used:</a:t>
            </a:r>
          </a:p>
          <a:p>
            <a:pPr marL="114300" lvl="0" indent="0" algn="just">
              <a:buNone/>
            </a:pPr>
            <a:r>
              <a:rPr lang="ar-EG" dirty="0"/>
              <a:t>	</a:t>
            </a:r>
            <a:r>
              <a:rPr lang="en-US" dirty="0"/>
              <a:t>- Differential protection </a:t>
            </a:r>
            <a:r>
              <a:rPr lang="en-US" u="sng" dirty="0"/>
              <a:t>for the main line</a:t>
            </a:r>
            <a:r>
              <a:rPr lang="en-US" dirty="0"/>
              <a:t>.</a:t>
            </a:r>
            <a:endParaRPr lang="ar-EG" dirty="0"/>
          </a:p>
          <a:p>
            <a:pPr marL="114300" lvl="0" indent="0" algn="just">
              <a:buNone/>
            </a:pPr>
            <a:r>
              <a:rPr lang="ar-EG" dirty="0"/>
              <a:t>	</a:t>
            </a:r>
            <a:r>
              <a:rPr lang="en-US" dirty="0"/>
              <a:t>- Over current protection </a:t>
            </a:r>
            <a:r>
              <a:rPr lang="en-US" u="sng" dirty="0"/>
              <a:t>for the load</a:t>
            </a:r>
            <a:r>
              <a:rPr lang="en-US" dirty="0"/>
              <a:t>. </a:t>
            </a:r>
            <a:r>
              <a:rPr lang="en-US" dirty="0">
                <a:solidFill>
                  <a:srgbClr val="FFC000"/>
                </a:solidFill>
              </a:rPr>
              <a:t>(Backup)</a:t>
            </a:r>
          </a:p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 dirty="0"/>
          </a:p>
          <a:p>
            <a:pPr marL="0" lvl="0" indent="0" algn="ctr">
              <a:buNone/>
            </a:pPr>
            <a:r>
              <a:rPr lang="en-US" dirty="0"/>
              <a:t>Differential Protection </a:t>
            </a:r>
            <a:r>
              <a:rPr lang="en-US" sz="2500" dirty="0">
                <a:solidFill>
                  <a:srgbClr val="FFC000"/>
                </a:solidFill>
              </a:rPr>
              <a:t>&gt;</a:t>
            </a:r>
            <a:r>
              <a:rPr lang="en-US" dirty="0"/>
              <a:t> Over current Protection</a:t>
            </a:r>
            <a:r>
              <a:rPr lang="en" dirty="0"/>
              <a:t>.</a:t>
            </a:r>
            <a:endParaRPr dirty="0"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grpSp>
        <p:nvGrpSpPr>
          <p:cNvPr id="104" name="Shape 104"/>
          <p:cNvGrpSpPr/>
          <p:nvPr/>
        </p:nvGrpSpPr>
        <p:grpSpPr>
          <a:xfrm>
            <a:off x="8119638" y="225980"/>
            <a:ext cx="539546" cy="879605"/>
            <a:chOff x="6730350" y="2315900"/>
            <a:chExt cx="257700" cy="420100"/>
          </a:xfrm>
        </p:grpSpPr>
        <p:sp>
          <p:nvSpPr>
            <p:cNvPr id="105" name="Shape 105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0" t="0" r="0" b="0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0" t="0" r="0" b="0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0" t="0" r="0" b="0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0" t="0" r="0" b="0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54622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6453C9-2B78-44AA-9601-9463A17F3B7D}"/>
              </a:ext>
            </a:extLst>
          </p:cNvPr>
          <p:cNvPicPr/>
          <p:nvPr/>
        </p:nvPicPr>
        <p:blipFill rotWithShape="1">
          <a:blip r:embed="rId2"/>
          <a:srcRect l="51933" t="-778" r="1" b="46685"/>
          <a:stretch/>
        </p:blipFill>
        <p:spPr bwMode="auto">
          <a:xfrm>
            <a:off x="1787912" y="828443"/>
            <a:ext cx="5568176" cy="34866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C78FD441-883E-41B3-BC7B-83A426A7C3F2}"/>
              </a:ext>
            </a:extLst>
          </p:cNvPr>
          <p:cNvSpPr txBox="1">
            <a:spLocks/>
          </p:cNvSpPr>
          <p:nvPr/>
        </p:nvSpPr>
        <p:spPr>
          <a:xfrm>
            <a:off x="2656091" y="411891"/>
            <a:ext cx="3831818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Overcurrent Protection Zone</a:t>
            </a:r>
          </a:p>
        </p:txBody>
      </p:sp>
    </p:spTree>
    <p:extLst>
      <p:ext uri="{BB962C8B-B14F-4D97-AF65-F5344CB8AC3E}">
        <p14:creationId xmlns:p14="http://schemas.microsoft.com/office/powerpoint/2010/main" val="9175812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D175113-B188-401E-9A62-D8A0FFAB7597}"/>
              </a:ext>
            </a:extLst>
          </p:cNvPr>
          <p:cNvPicPr/>
          <p:nvPr/>
        </p:nvPicPr>
        <p:blipFill rotWithShape="1">
          <a:blip r:embed="rId3"/>
          <a:srcRect l="23394" t="26679" r="19609" b="22632"/>
          <a:stretch/>
        </p:blipFill>
        <p:spPr bwMode="auto">
          <a:xfrm>
            <a:off x="1195449" y="1091021"/>
            <a:ext cx="6753101" cy="34066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hape 81">
            <a:extLst>
              <a:ext uri="{FF2B5EF4-FFF2-40B4-BE49-F238E27FC236}">
                <a16:creationId xmlns:a16="http://schemas.microsoft.com/office/drawing/2014/main" id="{794FF69C-390B-478E-8A32-079348F92115}"/>
              </a:ext>
            </a:extLst>
          </p:cNvPr>
          <p:cNvSpPr txBox="1">
            <a:spLocks/>
          </p:cNvSpPr>
          <p:nvPr/>
        </p:nvSpPr>
        <p:spPr>
          <a:xfrm>
            <a:off x="2045904" y="391739"/>
            <a:ext cx="5052189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Overcurrent Protection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485354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79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67142C0-ACC9-41F7-83F7-C697654FE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543361"/>
            <a:ext cx="6053138" cy="405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8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ctrTitle" idx="4294967295"/>
          </p:nvPr>
        </p:nvSpPr>
        <p:spPr>
          <a:xfrm>
            <a:off x="685798" y="2269150"/>
            <a:ext cx="543250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FFB600"/>
                </a:solidFill>
              </a:rPr>
              <a:t>FREEDM</a:t>
            </a:r>
            <a:endParaRPr sz="5200" dirty="0">
              <a:solidFill>
                <a:srgbClr val="FFB600"/>
              </a:solidFill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subTitle" idx="4294967295"/>
          </p:nvPr>
        </p:nvSpPr>
        <p:spPr>
          <a:xfrm>
            <a:off x="685800" y="3411555"/>
            <a:ext cx="6648764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 rise of renewable energy &amp; computerized optimization. </a:t>
            </a:r>
            <a:endParaRPr dirty="0"/>
          </a:p>
        </p:txBody>
      </p:sp>
      <p:sp>
        <p:nvSpPr>
          <p:cNvPr id="116" name="Shape 116"/>
          <p:cNvSpPr/>
          <p:nvPr/>
        </p:nvSpPr>
        <p:spPr>
          <a:xfrm>
            <a:off x="7334564" y="2384367"/>
            <a:ext cx="299775" cy="286236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Shape 117"/>
          <p:cNvGrpSpPr/>
          <p:nvPr/>
        </p:nvGrpSpPr>
        <p:grpSpPr>
          <a:xfrm>
            <a:off x="6962708" y="777025"/>
            <a:ext cx="1284369" cy="1284693"/>
            <a:chOff x="6654650" y="3665275"/>
            <a:chExt cx="409100" cy="409125"/>
          </a:xfrm>
        </p:grpSpPr>
        <p:sp>
          <p:nvSpPr>
            <p:cNvPr id="118" name="Shape 11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0" t="0" r="0" b="0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0" t="0" r="0" b="0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" name="Shape 120"/>
          <p:cNvGrpSpPr/>
          <p:nvPr/>
        </p:nvGrpSpPr>
        <p:grpSpPr>
          <a:xfrm rot="290934">
            <a:off x="5826714" y="2216476"/>
            <a:ext cx="848543" cy="848624"/>
            <a:chOff x="570875" y="4322250"/>
            <a:chExt cx="443300" cy="443325"/>
          </a:xfrm>
        </p:grpSpPr>
        <p:sp>
          <p:nvSpPr>
            <p:cNvPr id="121" name="Shape 1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0" t="0" r="0" b="0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0" t="0" r="0" b="0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0" t="0" r="0" b="0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0" t="0" r="0" b="0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/>
          <p:nvPr/>
        </p:nvSpPr>
        <p:spPr>
          <a:xfrm rot="2466717">
            <a:off x="5819909" y="1025895"/>
            <a:ext cx="416526" cy="39771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 rot="-1609245">
            <a:off x="6429073" y="1276138"/>
            <a:ext cx="299725" cy="286203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 rot="2926063">
            <a:off x="8246537" y="1502870"/>
            <a:ext cx="224479" cy="214340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 rot="-1609158">
            <a:off x="8202241" y="284727"/>
            <a:ext cx="202232" cy="193098"/>
          </a:xfrm>
          <a:custGeom>
            <a:avLst/>
            <a:gdLst/>
            <a:ahLst/>
            <a:cxnLst/>
            <a:rect l="0" t="0" r="0" b="0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37793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80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F382E51-D301-4950-B590-2A0B0FC69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33" r="41626" b="50000"/>
          <a:stretch/>
        </p:blipFill>
        <p:spPr>
          <a:xfrm>
            <a:off x="758921" y="1075629"/>
            <a:ext cx="7626158" cy="305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3216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81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027E55-9302-40E2-AB5C-600BEDF4DB9F}"/>
              </a:ext>
            </a:extLst>
          </p:cNvPr>
          <p:cNvPicPr/>
          <p:nvPr/>
        </p:nvPicPr>
        <p:blipFill>
          <a:blip r:embed="rId2"/>
          <a:srcRect/>
          <a:stretch/>
        </p:blipFill>
        <p:spPr bwMode="auto">
          <a:xfrm>
            <a:off x="1677732" y="1124616"/>
            <a:ext cx="5788536" cy="2894268"/>
          </a:xfrm>
          <a:prstGeom prst="rect">
            <a:avLst/>
          </a:prstGeom>
          <a:ln>
            <a:noFill/>
          </a:ln>
          <a:effectLst>
            <a:softEdge rad="190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76028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82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over">
            <a:hlinkClick r:id="" action="ppaction://media"/>
            <a:extLst>
              <a:ext uri="{FF2B5EF4-FFF2-40B4-BE49-F238E27FC236}">
                <a16:creationId xmlns:a16="http://schemas.microsoft.com/office/drawing/2014/main" id="{60CBEC2E-E0EF-4AA1-8213-7A7AEA2306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6941" y="320931"/>
            <a:ext cx="8493063" cy="450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73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6C25090-FF55-4BED-8F9E-02DDA553773B}"/>
              </a:ext>
            </a:extLst>
          </p:cNvPr>
          <p:cNvPicPr/>
          <p:nvPr/>
        </p:nvPicPr>
        <p:blipFill rotWithShape="1">
          <a:blip r:embed="rId2"/>
          <a:srcRect l="15023" t="27748" r="10555" b="29330"/>
          <a:stretch/>
        </p:blipFill>
        <p:spPr bwMode="auto">
          <a:xfrm>
            <a:off x="610357" y="1075629"/>
            <a:ext cx="7923286" cy="29989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Shape 81">
            <a:extLst>
              <a:ext uri="{FF2B5EF4-FFF2-40B4-BE49-F238E27FC236}">
                <a16:creationId xmlns:a16="http://schemas.microsoft.com/office/drawing/2014/main" id="{BD1B1F3E-79CA-4188-8947-2FA0FB55D81C}"/>
              </a:ext>
            </a:extLst>
          </p:cNvPr>
          <p:cNvSpPr txBox="1">
            <a:spLocks/>
          </p:cNvSpPr>
          <p:nvPr/>
        </p:nvSpPr>
        <p:spPr>
          <a:xfrm>
            <a:off x="2090510" y="411891"/>
            <a:ext cx="4962979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Differential Protection Implementation </a:t>
            </a:r>
          </a:p>
        </p:txBody>
      </p:sp>
    </p:spTree>
    <p:extLst>
      <p:ext uri="{BB962C8B-B14F-4D97-AF65-F5344CB8AC3E}">
        <p14:creationId xmlns:p14="http://schemas.microsoft.com/office/powerpoint/2010/main" val="13263578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6453C9-2B78-44AA-9601-9463A17F3B7D}"/>
              </a:ext>
            </a:extLst>
          </p:cNvPr>
          <p:cNvPicPr/>
          <p:nvPr/>
        </p:nvPicPr>
        <p:blipFill rotWithShape="1">
          <a:blip r:embed="rId2"/>
          <a:srcRect l="53738" t="50000"/>
          <a:stretch/>
        </p:blipFill>
        <p:spPr bwMode="auto">
          <a:xfrm>
            <a:off x="1709854" y="949772"/>
            <a:ext cx="5291129" cy="3537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CA7A2390-25A4-4791-89A1-318863515AB3}"/>
              </a:ext>
            </a:extLst>
          </p:cNvPr>
          <p:cNvSpPr txBox="1">
            <a:spLocks/>
          </p:cNvSpPr>
          <p:nvPr/>
        </p:nvSpPr>
        <p:spPr>
          <a:xfrm>
            <a:off x="2758997" y="421475"/>
            <a:ext cx="3626005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Differential Protection Zone</a:t>
            </a:r>
          </a:p>
        </p:txBody>
      </p:sp>
    </p:spTree>
    <p:extLst>
      <p:ext uri="{BB962C8B-B14F-4D97-AF65-F5344CB8AC3E}">
        <p14:creationId xmlns:p14="http://schemas.microsoft.com/office/powerpoint/2010/main" val="40791566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06453C9-2B78-44AA-9601-9463A17F3B7D}"/>
              </a:ext>
            </a:extLst>
          </p:cNvPr>
          <p:cNvPicPr/>
          <p:nvPr/>
        </p:nvPicPr>
        <p:blipFill rotWithShape="1">
          <a:blip r:embed="rId2"/>
          <a:srcRect l="-34" t="48032" r="49176" b="-241"/>
          <a:stretch/>
        </p:blipFill>
        <p:spPr bwMode="auto">
          <a:xfrm>
            <a:off x="1605776" y="819513"/>
            <a:ext cx="6037456" cy="3504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hape 81">
            <a:extLst>
              <a:ext uri="{FF2B5EF4-FFF2-40B4-BE49-F238E27FC236}">
                <a16:creationId xmlns:a16="http://schemas.microsoft.com/office/drawing/2014/main" id="{BF0D4EB4-2CDD-4318-8F2C-D11FB76F4685}"/>
              </a:ext>
            </a:extLst>
          </p:cNvPr>
          <p:cNvSpPr txBox="1">
            <a:spLocks/>
          </p:cNvSpPr>
          <p:nvPr/>
        </p:nvSpPr>
        <p:spPr>
          <a:xfrm>
            <a:off x="3397369" y="411891"/>
            <a:ext cx="2349262" cy="559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●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○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aleway Light"/>
              <a:buChar char="■"/>
              <a:defRPr sz="1800" b="0" i="0" u="none" strike="noStrike" cap="none">
                <a:solidFill>
                  <a:srgbClr val="666666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>
              <a:buFont typeface="Raleway Light"/>
              <a:buNone/>
            </a:pPr>
            <a:r>
              <a:rPr lang="en-US" sz="2000" b="1" dirty="0">
                <a:solidFill>
                  <a:schemeClr val="bg2">
                    <a:lumMod val="75000"/>
                  </a:schemeClr>
                </a:solidFill>
              </a:rPr>
              <a:t>Protection Zones</a:t>
            </a:r>
          </a:p>
        </p:txBody>
      </p:sp>
    </p:spTree>
    <p:extLst>
      <p:ext uri="{BB962C8B-B14F-4D97-AF65-F5344CB8AC3E}">
        <p14:creationId xmlns:p14="http://schemas.microsoft.com/office/powerpoint/2010/main" val="42443177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grpSp>
        <p:nvGrpSpPr>
          <p:cNvPr id="4" name="Shape 157">
            <a:extLst>
              <a:ext uri="{FF2B5EF4-FFF2-40B4-BE49-F238E27FC236}">
                <a16:creationId xmlns:a16="http://schemas.microsoft.com/office/drawing/2014/main" id="{1BF978CA-1784-4314-A5DF-F6F1043EE28D}"/>
              </a:ext>
            </a:extLst>
          </p:cNvPr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5" name="Shape 158">
              <a:extLst>
                <a:ext uri="{FF2B5EF4-FFF2-40B4-BE49-F238E27FC236}">
                  <a16:creationId xmlns:a16="http://schemas.microsoft.com/office/drawing/2014/main" id="{0D86D782-5C81-4BB5-8E71-1CAF8469AE31}"/>
                </a:ext>
              </a:extLst>
            </p:cNvPr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Shape 159">
              <a:extLst>
                <a:ext uri="{FF2B5EF4-FFF2-40B4-BE49-F238E27FC236}">
                  <a16:creationId xmlns:a16="http://schemas.microsoft.com/office/drawing/2014/main" id="{3F55F281-A1C8-495F-9401-F4F54A0AEACC}"/>
                </a:ext>
              </a:extLst>
            </p:cNvPr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FF027E55-9302-40E2-AB5C-600BEDF4DB9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15"/>
          <a:stretch/>
        </p:blipFill>
        <p:spPr bwMode="auto">
          <a:xfrm>
            <a:off x="1677732" y="897471"/>
            <a:ext cx="5788536" cy="3348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893655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38712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rgbClr val="FFB600"/>
                </a:solidFill>
              </a:rPr>
              <a:t>Future</a:t>
            </a:r>
            <a:r>
              <a:rPr lang="en" sz="5500" dirty="0"/>
              <a:t> </a:t>
            </a:r>
            <a:r>
              <a:rPr lang="en-US" sz="5500" dirty="0"/>
              <a:t>Work</a:t>
            </a:r>
            <a:endParaRPr sz="5500"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922000" y="2769575"/>
            <a:ext cx="3871200" cy="14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As a consequence of the current COVID-19 pandemic.</a:t>
            </a:r>
            <a:endParaRPr dirty="0"/>
          </a:p>
        </p:txBody>
      </p:sp>
      <p:pic>
        <p:nvPicPr>
          <p:cNvPr id="155" name="Shape 155"/>
          <p:cNvPicPr preferRelativeResize="0"/>
          <p:nvPr/>
        </p:nvPicPr>
        <p:blipFill>
          <a:blip r:embed="rId3"/>
          <a:srcRect/>
          <a:stretch/>
        </p:blipFill>
        <p:spPr>
          <a:xfrm>
            <a:off x="5124735" y="1075629"/>
            <a:ext cx="3360300" cy="267852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87</a:t>
            </a:fld>
            <a:endParaRPr/>
          </a:p>
        </p:txBody>
      </p:sp>
      <p:grpSp>
        <p:nvGrpSpPr>
          <p:cNvPr id="157" name="Shape 157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158" name="Shape 15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0" t="0" r="0" b="0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0" t="0" r="0" b="0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049085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922000" y="891774"/>
            <a:ext cx="2711700" cy="35560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/>
              <a:t>The</a:t>
            </a:r>
            <a:r>
              <a:rPr lang="en" sz="5500" dirty="0"/>
              <a:t> </a:t>
            </a:r>
            <a:r>
              <a:rPr lang="en-US" sz="5500" dirty="0">
                <a:solidFill>
                  <a:srgbClr val="FFB600"/>
                </a:solidFill>
              </a:rPr>
              <a:t>Final</a:t>
            </a:r>
            <a:r>
              <a:rPr lang="en" sz="5500" dirty="0"/>
              <a:t> </a:t>
            </a:r>
            <a:r>
              <a:rPr lang="en-US" sz="5500" dirty="0"/>
              <a:t>big</a:t>
            </a:r>
            <a:r>
              <a:rPr lang="en" sz="5500" dirty="0"/>
              <a:t> </a:t>
            </a:r>
            <a:r>
              <a:rPr lang="en-US" sz="5500" dirty="0"/>
              <a:t>Picture</a:t>
            </a:r>
            <a:endParaRPr sz="5500" dirty="0"/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88</a:t>
            </a:fld>
            <a:endParaRPr/>
          </a:p>
        </p:txBody>
      </p:sp>
      <p:grpSp>
        <p:nvGrpSpPr>
          <p:cNvPr id="175" name="Shape 175"/>
          <p:cNvGrpSpPr/>
          <p:nvPr/>
        </p:nvGrpSpPr>
        <p:grpSpPr>
          <a:xfrm>
            <a:off x="3703042" y="600903"/>
            <a:ext cx="4036590" cy="3941676"/>
            <a:chOff x="2256567" y="677103"/>
            <a:chExt cx="4036590" cy="3941676"/>
          </a:xfrm>
        </p:grpSpPr>
        <p:sp>
          <p:nvSpPr>
            <p:cNvPr id="176" name="Shape 176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2" name="Shape 182"/>
          <p:cNvGrpSpPr/>
          <p:nvPr/>
        </p:nvGrpSpPr>
        <p:grpSpPr>
          <a:xfrm>
            <a:off x="5893669" y="1739566"/>
            <a:ext cx="2440200" cy="2440200"/>
            <a:chOff x="4447194" y="1815766"/>
            <a:chExt cx="2440200" cy="2440200"/>
          </a:xfrm>
        </p:grpSpPr>
        <p:sp>
          <p:nvSpPr>
            <p:cNvPr id="183" name="Shape 183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FFB600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4" name="Shape 184"/>
            <p:cNvSpPr txBox="1"/>
            <p:nvPr/>
          </p:nvSpPr>
          <p:spPr>
            <a:xfrm>
              <a:off x="4735950" y="2504275"/>
              <a:ext cx="1862700" cy="116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Management </a:t>
              </a:r>
              <a:br>
                <a:rPr lang="en-US" sz="12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</a:br>
              <a:r>
                <a:rPr lang="en-US" sz="12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&amp; Control</a:t>
              </a:r>
              <a:endParaRPr sz="12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5" name="Shape 185"/>
          <p:cNvGrpSpPr/>
          <p:nvPr/>
        </p:nvGrpSpPr>
        <p:grpSpPr>
          <a:xfrm>
            <a:off x="5013412" y="1297853"/>
            <a:ext cx="1423800" cy="1423800"/>
            <a:chOff x="3490737" y="1374053"/>
            <a:chExt cx="1423800" cy="1423800"/>
          </a:xfrm>
        </p:grpSpPr>
        <p:sp>
          <p:nvSpPr>
            <p:cNvPr id="186" name="Shape 186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Protection</a:t>
              </a:r>
              <a:b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Schemes </a:t>
              </a:r>
              <a:endParaRPr sz="10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4672228" y="2862089"/>
            <a:ext cx="1498800" cy="1498800"/>
            <a:chOff x="644203" y="3718814"/>
            <a:chExt cx="1498800" cy="1498800"/>
          </a:xfrm>
        </p:grpSpPr>
        <p:sp>
          <p:nvSpPr>
            <p:cNvPr id="189" name="Shape 189"/>
            <p:cNvSpPr/>
            <p:nvPr/>
          </p:nvSpPr>
          <p:spPr>
            <a:xfrm>
              <a:off x="644203" y="3718814"/>
              <a:ext cx="1498800" cy="1498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790138" y="3975850"/>
              <a:ext cx="122285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Cyber Security</a:t>
              </a:r>
              <a:endParaRPr sz="10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1" name="Shape 191"/>
          <p:cNvGrpSpPr/>
          <p:nvPr/>
        </p:nvGrpSpPr>
        <p:grpSpPr>
          <a:xfrm>
            <a:off x="7334059" y="1114293"/>
            <a:ext cx="1030262" cy="1030262"/>
            <a:chOff x="3490737" y="1374053"/>
            <a:chExt cx="1423800" cy="1423800"/>
          </a:xfrm>
        </p:grpSpPr>
        <p:sp>
          <p:nvSpPr>
            <p:cNvPr id="192" name="Shape 19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rgbClr val="00695C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  <p:sp>
          <p:nvSpPr>
            <p:cNvPr id="193" name="Shape 193"/>
            <p:cNvSpPr txBox="1"/>
            <p:nvPr/>
          </p:nvSpPr>
          <p:spPr>
            <a:xfrm>
              <a:off x="3718754" y="1613603"/>
              <a:ext cx="967800" cy="94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Plug</a:t>
              </a:r>
              <a:b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&amp;</a:t>
              </a:r>
              <a:b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</a:br>
              <a:r>
                <a:rPr lang="en-US" sz="1000" b="1" dirty="0">
                  <a:solidFill>
                    <a:srgbClr val="FFFFFF"/>
                  </a:solidFill>
                  <a:latin typeface="Raleway Light"/>
                  <a:ea typeface="Raleway Light"/>
                  <a:cs typeface="Raleway Light"/>
                  <a:sym typeface="Raleway Light"/>
                </a:rPr>
                <a:t>Play</a:t>
              </a:r>
              <a:endParaRPr sz="1000" b="1" dirty="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endParaRPr>
            </a:p>
          </p:txBody>
        </p:sp>
      </p:grpSp>
      <p:grpSp>
        <p:nvGrpSpPr>
          <p:cNvPr id="194" name="Shape 194"/>
          <p:cNvGrpSpPr/>
          <p:nvPr/>
        </p:nvGrpSpPr>
        <p:grpSpPr>
          <a:xfrm>
            <a:off x="8152038" y="369832"/>
            <a:ext cx="602425" cy="641836"/>
            <a:chOff x="5970800" y="1619250"/>
            <a:chExt cx="428650" cy="456725"/>
          </a:xfrm>
        </p:grpSpPr>
        <p:sp>
          <p:nvSpPr>
            <p:cNvPr id="195" name="Shape 195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0" t="0" r="0" b="0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0" t="0" r="0" b="0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0" t="0" r="0" b="0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0" t="0" r="0" b="0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0" t="0" r="0" b="0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B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89</a:t>
            </a:fld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8055170" y="359331"/>
            <a:ext cx="796189" cy="662797"/>
            <a:chOff x="1244325" y="314425"/>
            <a:chExt cx="444525" cy="370050"/>
          </a:xfrm>
        </p:grpSpPr>
        <p:sp>
          <p:nvSpPr>
            <p:cNvPr id="167" name="Shape 16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0" t="0" r="0" b="0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0" t="0" r="0" b="0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586DC9-B7C6-4F3B-A33A-353AD07C40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E0369-83FF-4848-A9F9-A79386B343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12"/>
          <a:stretch/>
        </p:blipFill>
        <p:spPr>
          <a:xfrm>
            <a:off x="715278" y="1020834"/>
            <a:ext cx="7713443" cy="32237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47EFAD-2888-497A-97A9-C341A98CF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860" t="336" r="120" b="80011"/>
          <a:stretch/>
        </p:blipFill>
        <p:spPr>
          <a:xfrm>
            <a:off x="807838" y="3274352"/>
            <a:ext cx="1028582" cy="84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804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90</a:t>
            </a:fld>
            <a:endParaRPr/>
          </a:p>
        </p:txBody>
      </p:sp>
      <p:sp>
        <p:nvSpPr>
          <p:cNvPr id="364" name="Shape 36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B600"/>
                </a:solidFill>
              </a:rPr>
              <a:t>Thanks!</a:t>
            </a:r>
            <a:endParaRPr sz="9600">
              <a:solidFill>
                <a:srgbClr val="FFB600"/>
              </a:solidFill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subTitle" idx="4294967295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sz="3600" b="1" dirty="0"/>
          </a:p>
        </p:txBody>
      </p:sp>
      <p:sp>
        <p:nvSpPr>
          <p:cNvPr id="366" name="Shape 366"/>
          <p:cNvSpPr/>
          <p:nvPr/>
        </p:nvSpPr>
        <p:spPr>
          <a:xfrm>
            <a:off x="8054234" y="327815"/>
            <a:ext cx="798007" cy="725835"/>
          </a:xfrm>
          <a:custGeom>
            <a:avLst/>
            <a:gdLst/>
            <a:ahLst/>
            <a:cxnLst/>
            <a:rect l="0" t="0" r="0" b="0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B6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liv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1310</Words>
  <Application>Microsoft Office PowerPoint</Application>
  <PresentationFormat>On-screen Show (16:9)</PresentationFormat>
  <Paragraphs>290</Paragraphs>
  <Slides>90</Slides>
  <Notes>52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4" baseType="lpstr">
      <vt:lpstr>Raleway ExtraBold</vt:lpstr>
      <vt:lpstr>Arial</vt:lpstr>
      <vt:lpstr>Raleway Light</vt:lpstr>
      <vt:lpstr>Olivia template</vt:lpstr>
      <vt:lpstr>IoT Based Optimal Coordination of Protective Devices for FREEDM System</vt:lpstr>
      <vt:lpstr>Supervisors</vt:lpstr>
      <vt:lpstr>PowerPoint Presentation</vt:lpstr>
      <vt:lpstr>Today’s Agenda</vt:lpstr>
      <vt:lpstr>Introduction </vt:lpstr>
      <vt:lpstr>Smart Grid</vt:lpstr>
      <vt:lpstr>PowerPoint Presentation</vt:lpstr>
      <vt:lpstr>FREEDM</vt:lpstr>
      <vt:lpstr>PowerPoint Presentation</vt:lpstr>
      <vt:lpstr>We can split the main functionality:</vt:lpstr>
      <vt:lpstr>Solid State Transformer</vt:lpstr>
      <vt:lpstr>SST Features </vt:lpstr>
      <vt:lpstr>MATLAB Simulink</vt:lpstr>
      <vt:lpstr>PowerPoint Presentation</vt:lpstr>
      <vt:lpstr>Stage 2 DC-DC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SST Operation with Different Sources</vt:lpstr>
      <vt:lpstr>PowerPoint Presentation</vt:lpstr>
      <vt:lpstr>PowerPoint Presentation</vt:lpstr>
      <vt:lpstr>PowerPoint Presentation</vt:lpstr>
      <vt:lpstr>PowerPoint Presentation</vt:lpstr>
      <vt:lpstr>FREEDM System Simulation</vt:lpstr>
      <vt:lpstr>PowerPoint Presentation</vt:lpstr>
      <vt:lpstr>PowerPoint Presentation</vt:lpstr>
      <vt:lpstr>PowerPoint Presentation</vt:lpstr>
      <vt:lpstr>Protection Schemes</vt:lpstr>
      <vt:lpstr>Why Protection?</vt:lpstr>
      <vt:lpstr>PowerPoint Presentation</vt:lpstr>
      <vt:lpstr>PowerPoint Presentation</vt:lpstr>
      <vt:lpstr>At Fault Operation</vt:lpstr>
      <vt:lpstr>PowerPoint Presentation</vt:lpstr>
      <vt:lpstr>PowerPoint Presentation</vt:lpstr>
      <vt:lpstr>Transmission  Line protection</vt:lpstr>
      <vt:lpstr>Differential Protection</vt:lpstr>
      <vt:lpstr>PowerPoint Presentation</vt:lpstr>
      <vt:lpstr>PowerPoint Presentation</vt:lpstr>
      <vt:lpstr>PowerPoint Presentation</vt:lpstr>
      <vt:lpstr>Overcurrent Protection</vt:lpstr>
      <vt:lpstr>PowerPoint Presentation</vt:lpstr>
      <vt:lpstr>PowerPoint Presentation</vt:lpstr>
      <vt:lpstr>PowerPoint Presentation</vt:lpstr>
      <vt:lpstr>PowerPoint Presentation</vt:lpstr>
      <vt:lpstr>Integration of IoT</vt:lpstr>
      <vt:lpstr>Internet of Things</vt:lpstr>
      <vt:lpstr>IoT in  Power Systems</vt:lpstr>
      <vt:lpstr>PowerPoint Presentation</vt:lpstr>
      <vt:lpstr>We can split the main functionality:</vt:lpstr>
      <vt:lpstr>Raspberry Pi 3 Model B+</vt:lpstr>
      <vt:lpstr>Arduino MEGA</vt:lpstr>
      <vt:lpstr>PowerPoint Presentation</vt:lpstr>
      <vt:lpstr>PowerPoint Presentation</vt:lpstr>
      <vt:lpstr>Prototype Design &amp; Implementation</vt:lpstr>
      <vt:lpstr>PowerPoint Presentation</vt:lpstr>
      <vt:lpstr>PowerPoint Presentation</vt:lpstr>
      <vt:lpstr>PowerPoint Presentation</vt:lpstr>
      <vt:lpstr>PowerPoint Presentation</vt:lpstr>
      <vt:lpstr>Solar  Cell Unit</vt:lpstr>
      <vt:lpstr>PowerPoint Presentation</vt:lpstr>
      <vt:lpstr>ACS712  Current Sensor</vt:lpstr>
      <vt:lpstr>PowerPoint Presentation</vt:lpstr>
      <vt:lpstr>Fault Isolation Device</vt:lpstr>
      <vt:lpstr>PowerPoint Presentation</vt:lpstr>
      <vt:lpstr>PowerPoint Presentation</vt:lpstr>
      <vt:lpstr>PowerPoint Presentation</vt:lpstr>
      <vt:lpstr>Power Prioritization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Protection Coordination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Work</vt:lpstr>
      <vt:lpstr>The Final big Picture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Nidal Fikri</cp:lastModifiedBy>
  <cp:revision>90</cp:revision>
  <dcterms:modified xsi:type="dcterms:W3CDTF">2020-07-27T00:02:59Z</dcterms:modified>
</cp:coreProperties>
</file>